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1" r:id="rId4"/>
    <p:sldId id="259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95" autoAdjust="0"/>
    <p:restoredTop sz="94660"/>
  </p:normalViewPr>
  <p:slideViewPr>
    <p:cSldViewPr snapToGrid="0">
      <p:cViewPr varScale="1">
        <p:scale>
          <a:sx n="22" d="100"/>
          <a:sy n="22" d="100"/>
        </p:scale>
        <p:origin x="13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F89AED-D557-4F01-A228-3D7A4ACCFC74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40A86A3-C90D-4049-B9EE-62997183E65E}" type="pres">
      <dgm:prSet presAssocID="{2AF89AED-D557-4F01-A228-3D7A4ACCFC74}" presName="Name0" presStyleCnt="0">
        <dgm:presLayoutVars>
          <dgm:dir/>
          <dgm:resizeHandles val="exact"/>
        </dgm:presLayoutVars>
      </dgm:prSet>
      <dgm:spPr/>
    </dgm:pt>
  </dgm:ptLst>
  <dgm:cxnLst>
    <dgm:cxn modelId="{C55B1BEB-7EE9-4617-AE96-B5658D003730}" type="presOf" srcId="{2AF89AED-D557-4F01-A228-3D7A4ACCFC74}" destId="{940A86A3-C90D-4049-B9EE-62997183E65E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F89AED-D557-4F01-A228-3D7A4ACCFC74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40A86A3-C90D-4049-B9EE-62997183E65E}" type="pres">
      <dgm:prSet presAssocID="{2AF89AED-D557-4F01-A228-3D7A4ACCFC74}" presName="Name0" presStyleCnt="0">
        <dgm:presLayoutVars>
          <dgm:dir/>
          <dgm:resizeHandles val="exact"/>
        </dgm:presLayoutVars>
      </dgm:prSet>
      <dgm:spPr/>
    </dgm:pt>
  </dgm:ptLst>
  <dgm:cxnLst>
    <dgm:cxn modelId="{C55B1BEB-7EE9-4617-AE96-B5658D003730}" type="presOf" srcId="{2AF89AED-D557-4F01-A228-3D7A4ACCFC74}" destId="{940A86A3-C90D-4049-B9EE-62997183E65E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71DB1-5835-4894-93C7-76C71CCDA85E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81E51-836E-4DEF-87BB-B147BDCACF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5019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076A8-DF83-4CBF-94CD-6B512F9F1F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5B9C8B-17B2-468F-B6CF-683CD88664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10CFF-4E8F-4823-AD1C-B92E4ED9E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A690-3FE0-4F37-996D-043605562B76}" type="datetime1">
              <a:rPr lang="en-AU" smtClean="0"/>
              <a:t>3/10/2020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BE293-C2BA-489C-A424-68BBBC876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E3791-073A-4505-9143-E1352FE08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928D-70DA-4289-B8C6-FCCC98596B5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7649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57C79-04F1-42CE-BCB3-320D52620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E0F5B6-0794-43EB-9BF4-0BE2B78FFD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040EF-03A0-44CC-9D2D-7DFAAF43D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01F1-90FF-4D85-9EC7-E77F4126A349}" type="datetime1">
              <a:rPr lang="en-AU" smtClean="0"/>
              <a:t>3/10/2020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A8C1E-679F-47C1-9619-34AF0C4B9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A30CF-3384-4800-8EB2-674378F4D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928D-70DA-4289-B8C6-FCCC98596B5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71738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A2D57D-DD84-4594-BC8D-8D237DE7A9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0FED2E-4815-47C9-BB8C-A88632B56B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2D5BE-B800-428D-9C3C-A1AC8EC0D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74C7-E0B6-4D75-A37B-BA8F4BCE9900}" type="datetime1">
              <a:rPr lang="en-AU" smtClean="0"/>
              <a:t>3/10/2020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06AB7-7442-42A0-8461-C84738D9F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FD59E-67E3-4DD2-973E-FECF91A71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928D-70DA-4289-B8C6-FCCC98596B5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2480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CF7A8-FB87-47BC-8760-19E164211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6EA5C-7076-4AF3-B506-9F666030F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0CAC8-3A42-4DA5-AF5C-BCCD71A1F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463D-3F92-4840-94D5-D8CF02867F01}" type="datetime1">
              <a:rPr lang="en-AU" smtClean="0"/>
              <a:t>3/10/2020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0431D-B4FE-4663-A5AA-2B3B93B16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ADEAF-28D4-462A-957A-13A2346BD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928D-70DA-4289-B8C6-FCCC98596B5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1454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8F863-A248-46EC-B9B3-C43E88E2B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D4D567-9650-4181-AB9E-D88FA898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8CA73-BEE8-4799-9D61-F7D677B9B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DBFF-D037-4518-9C70-602BB047E43D}" type="datetime1">
              <a:rPr lang="en-AU" smtClean="0"/>
              <a:t>3/10/2020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7D1947-B4D1-4335-A54E-82BF7F41D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CD379-541C-4596-854F-A73A2BF8E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928D-70DA-4289-B8C6-FCCC98596B5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2170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14084-F507-49AD-9BE3-7CB5E81B5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B3EB5-1B85-4D53-B95D-AA45A798A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06FFF6-EB5D-4404-B1EE-6CE46DDCCB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E2C39B-889C-468B-9735-CE1FF0628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62F7-FB15-48DE-9DC8-189540CD9548}" type="datetime1">
              <a:rPr lang="en-AU" smtClean="0"/>
              <a:t>3/10/2020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85B1A-0212-457E-92D8-6A1E197C6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87D276-8C17-4DEC-82CB-FD77C93B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928D-70DA-4289-B8C6-FCCC98596B5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10572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ECFC2-A157-4564-BCA8-4B7B82C7B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2E9D1C-CCA6-4A87-BA3F-806B99B4F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E84488-1F93-49BD-B887-1CF26CDBF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19D7BF-263D-42E1-9F9C-CBD0CD421C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8CF683-F701-4BC5-A07F-642E9E8132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DA8CF4-AAE1-4D5D-8342-27EB74F97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4FD16-E4C9-4F6E-B600-B1686955D96F}" type="datetime1">
              <a:rPr lang="en-AU" smtClean="0"/>
              <a:t>3/10/2020</a:t>
            </a:fld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FC885A-99A3-45C0-9669-AAA6A2AFD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9C40F3-7A33-49C3-9C1D-4C3695EC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928D-70DA-4289-B8C6-FCCC98596B5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47733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DBC87-55B4-46E3-B31E-C4CCFB01C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27A89F-FDCE-4A65-BFCC-6536AD5AB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34AE8-5136-40E0-8273-CBFB68E7E877}" type="datetime1">
              <a:rPr lang="en-AU" smtClean="0"/>
              <a:t>3/10/2020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027DC7-9DF6-45C5-A713-AB2370735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30E523-3EF1-4F6F-89F5-CCEC73623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928D-70DA-4289-B8C6-FCCC98596B5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46667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88B0DE-5989-4A98-AAF6-A6A1BC292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D05A-C27A-4593-AD33-8BA48F8C132F}" type="datetime1">
              <a:rPr lang="en-AU" smtClean="0"/>
              <a:t>3/10/2020</a:t>
            </a:fld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400744-97C6-4B84-BD3D-5CFCA9442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9A979F-D357-455E-99E0-670E708C7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928D-70DA-4289-B8C6-FCCC98596B5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9899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E17BC-55AC-4255-9C77-CEEE8D0E9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7FBF3-EF07-4476-A0D1-CA52120D4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92F03C-4992-429E-A107-95C53146EA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A5B4A5-7B75-4338-9E0A-9E8C9482C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44FE-69D3-40FB-8EEF-ACCA3D71696F}" type="datetime1">
              <a:rPr lang="en-AU" smtClean="0"/>
              <a:t>3/10/2020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F1E11A-F19D-41C0-A458-D9368299F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0F75B6-6635-456E-AF53-9912AD789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928D-70DA-4289-B8C6-FCCC98596B5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79095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244F1-4D6B-4785-8048-7FE1E3782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C20AAD-9A16-41B7-BBBF-22BCA92B69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C0E7C4-E249-4A48-BAAB-824F7C5DA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E204B2-D553-4206-9C28-E80EDEA6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26-99F0-4116-8E43-F780221A2569}" type="datetime1">
              <a:rPr lang="en-AU" smtClean="0"/>
              <a:t>3/10/2020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04709-90C3-45A8-BC66-32A44F5B6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8FA8B-2B1E-4CD5-AFEA-D657E5220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928D-70DA-4289-B8C6-FCCC98596B5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17751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69D4BB-74AA-49E6-B895-96214273C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F69AA7-8ADA-4F30-9289-9C94424D6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7048A-F797-4DD2-97AC-F3738A0E2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262D5-6630-420B-8F5A-AB4614FA85D9}" type="datetime1">
              <a:rPr lang="en-AU" smtClean="0"/>
              <a:t>3/10/2020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5927C-E88A-4AEE-8277-AE9DAECD31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D8359-B903-4D0A-BEF2-88637CD66F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F928D-70DA-4289-B8C6-FCCC98596B5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9550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A120C-FCD6-40BF-A3DD-428468D1A2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8385" y="825886"/>
            <a:ext cx="9144000" cy="106105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IECEx ExMC WG17 Marketing</a:t>
            </a:r>
            <a:endParaRPr lang="en-AU" sz="4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F80EA-6B34-4253-B17D-FE0B2851B0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1847" y="1972444"/>
            <a:ext cx="10237076" cy="3151843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AU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Terms of reference:  </a:t>
            </a:r>
            <a:r>
              <a:rPr lang="en-AU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High level coordination function for all IECEx promotional and marketing activities in conjunction with the IECEx WG13 Business Plan. Functions include: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333333"/>
                </a:solidFill>
                <a:effectLst/>
                <a:latin typeface="Helvetica Neue"/>
              </a:rPr>
              <a:t> Develop a proposal for an annual marketing plan to be endorsed by the IECEx MC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333333"/>
                </a:solidFill>
                <a:effectLst/>
                <a:latin typeface="Helvetica Neue"/>
              </a:rPr>
              <a:t> Provide support to the IECEx secretary in budgeting, planning and execution of the IECEx promotional and marketing activities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333333"/>
                </a:solidFill>
                <a:effectLst/>
                <a:latin typeface="Helvetica Neue"/>
              </a:rPr>
              <a:t> Monitor the promotional and marketing activities of all IECEx Schemes and report to the IECEx MC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CFE730-8774-4806-BADA-1FA3A4080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928D-70DA-4289-B8C6-FCCC98596B58}" type="slidenum">
              <a:rPr lang="en-AU" smtClean="0"/>
              <a:t>1</a:t>
            </a:fld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C6BDD1-8AE0-408F-AC52-20B5F9ABDF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2520" y="185874"/>
            <a:ext cx="1974191" cy="84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788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4F632-74EB-4B03-AB35-F467AA6D2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211" y="647806"/>
            <a:ext cx="11119449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ExMC WG17 – Current Promotional &amp; Marketing</a:t>
            </a:r>
            <a:endParaRPr lang="en-A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083AD3-4D49-4D02-8D22-73A004D81A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121140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07661DA-46F3-4202-AF2C-8F4758547E47}"/>
              </a:ext>
            </a:extLst>
          </p:cNvPr>
          <p:cNvSpPr txBox="1"/>
          <p:nvPr/>
        </p:nvSpPr>
        <p:spPr>
          <a:xfrm>
            <a:off x="526211" y="1495628"/>
            <a:ext cx="11665789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Current Promotional Marketing: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IECEx Hazardex adverts published every second month, half page advertisement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Past IECEx Chairman, Dr Thorsden Arnhold – Hazardex articles every 2</a:t>
            </a:r>
            <a:r>
              <a:rPr lang="en-US" sz="2200" baseline="30000" dirty="0">
                <a:solidFill>
                  <a:schemeClr val="accent1">
                    <a:lumMod val="75000"/>
                  </a:schemeClr>
                </a:solidFill>
              </a:rPr>
              <a:t>nd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 month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IECEx  Ex Service Facility Chairman, Mr. Ron Sinclair – Hazardex articles every 2</a:t>
            </a:r>
            <a:r>
              <a:rPr lang="en-US" sz="2200" baseline="30000" dirty="0">
                <a:solidFill>
                  <a:schemeClr val="accent1">
                    <a:lumMod val="75000"/>
                  </a:schemeClr>
                </a:solidFill>
              </a:rPr>
              <a:t>nd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 month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IEC publication – E-Tech publications relevant articles on IECEx and its Schemes every 2</a:t>
            </a:r>
            <a:r>
              <a:rPr lang="en-US" sz="2200" baseline="30000" dirty="0">
                <a:solidFill>
                  <a:schemeClr val="accent1">
                    <a:lumMod val="75000"/>
                  </a:schemeClr>
                </a:solidFill>
              </a:rPr>
              <a:t>nd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 month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Continued support by IECEx ExCBs in the promotion of IECEx Schemes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IECEx Website – FAQs, IECEx Brochures, Events, links to Featured and IEC E-Tech articles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Participation in Hazardex 2019 annual expo (C.Agius presentation)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IECEx Vietnam conference 2020 conference deferred (COVID)</a:t>
            </a:r>
          </a:p>
          <a:p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Other Planned Promotional Marketing 2020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Participation in Malaysia – National Virtual Conference (October) as Moderator (IEM-Standards Malaysia-PETRONAS and IECEx)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IECEx animated introduction to IECEx (5 minute YouTube style), which will then be a Segue to IECEx On-line Certification System training tools for ExCBs (completion module 1 November 2020) with further modules to be developed in 2021</a:t>
            </a:r>
            <a:br>
              <a:rPr lang="en-US" sz="2200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2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40A75C-1631-4E10-8339-9B8A712711D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79170" y="122663"/>
            <a:ext cx="2012830" cy="85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462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4F632-74EB-4B03-AB35-F467AA6D2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3532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ExMC WG17 – Planned Marketing (proposed)</a:t>
            </a:r>
            <a:endParaRPr lang="en-A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083AD3-4D49-4D02-8D22-73A004D81A0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07661DA-46F3-4202-AF2C-8F4758547E47}"/>
              </a:ext>
            </a:extLst>
          </p:cNvPr>
          <p:cNvSpPr txBox="1"/>
          <p:nvPr/>
        </p:nvSpPr>
        <p:spPr>
          <a:xfrm>
            <a:off x="633530" y="1518033"/>
            <a:ext cx="1149808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Finalize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IECEx Business Plan Canvas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Focus on IECEx Schemes for continued growth and become top of mind – Ex. as per IECEx Vision statement</a:t>
            </a:r>
          </a:p>
          <a:p>
            <a:r>
              <a:rPr lang="en-AU" sz="2400" dirty="0"/>
              <a:t>“To be recognized as the global centre of excellence in providing conformity assessment solutions to satisfy the needs of the Ex industry worldwide”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Introduce Customer Segments – targeted promotion and marketing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Channels and media for promotion and marketing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Key Partners (leverage) – i.e.: UNECE, TC 31 standards organization, Industry, Regulators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Identify opportunities from 2020 IECEx Survey to Members of the IECEx Management Committee – Use of IECEx Equipment Scheme by Member Countries – level of use of IECEx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The survey has identified areas of opportunity to increase acceptance by Country/Region for IECEx (CoCs, ExTRs, QARs)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Continue to nourish Non-Electrical testing and certification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Revised IECEx Conformity Mark Scheme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525ECC-3643-4066-A380-713EFB68B5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19761" y="66199"/>
            <a:ext cx="2011854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0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05FA7-47BA-42B5-84D6-96EF8E616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EF25A0C-244D-4915-9856-FBC93C4ADF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563" y="491706"/>
            <a:ext cx="10974237" cy="6001169"/>
          </a:xfrm>
        </p:spPr>
      </p:pic>
    </p:spTree>
    <p:extLst>
      <p:ext uri="{BB962C8B-B14F-4D97-AF65-F5344CB8AC3E}">
        <p14:creationId xmlns:p14="http://schemas.microsoft.com/office/powerpoint/2010/main" val="98842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837</TotalTime>
  <Words>422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Helvetica Neue</vt:lpstr>
      <vt:lpstr>Verdana</vt:lpstr>
      <vt:lpstr>Office Theme</vt:lpstr>
      <vt:lpstr>IECEx ExMC WG17 Marketing</vt:lpstr>
      <vt:lpstr>ExMC WG17 – Current Promotional &amp; Marketing</vt:lpstr>
      <vt:lpstr>ExMC WG17 – Planned Marketing (proposed)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Roy</dc:creator>
  <cp:lastModifiedBy>Chris Agius</cp:lastModifiedBy>
  <cp:revision>21</cp:revision>
  <cp:lastPrinted>2020-09-25T01:06:43Z</cp:lastPrinted>
  <dcterms:created xsi:type="dcterms:W3CDTF">2020-09-23T02:10:59Z</dcterms:created>
  <dcterms:modified xsi:type="dcterms:W3CDTF">2020-10-02T14:08:34Z</dcterms:modified>
</cp:coreProperties>
</file>