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302" r:id="rId5"/>
    <p:sldId id="300" r:id="rId6"/>
    <p:sldId id="390" r:id="rId7"/>
    <p:sldId id="294" r:id="rId8"/>
    <p:sldId id="395" r:id="rId9"/>
    <p:sldId id="394" r:id="rId10"/>
    <p:sldId id="392" r:id="rId11"/>
    <p:sldId id="393" r:id="rId12"/>
    <p:sldId id="396" r:id="rId13"/>
    <p:sldId id="39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userDrawn="1">
          <p15:clr>
            <a:srgbClr val="A4A3A4"/>
          </p15:clr>
        </p15:guide>
        <p15:guide id="2" pos="3840" userDrawn="1">
          <p15:clr>
            <a:srgbClr val="A4A3A4"/>
          </p15:clr>
        </p15:guide>
        <p15:guide id="3" orient="horz" pos="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A2"/>
    <a:srgbClr val="0060A9"/>
    <a:srgbClr val="1F497D"/>
    <a:srgbClr val="1F4B7D"/>
    <a:srgbClr val="7C7C7C"/>
    <a:srgbClr val="FFFF00"/>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8993" autoAdjust="0"/>
  </p:normalViewPr>
  <p:slideViewPr>
    <p:cSldViewPr>
      <p:cViewPr varScale="1">
        <p:scale>
          <a:sx n="64" d="100"/>
          <a:sy n="64" d="100"/>
        </p:scale>
        <p:origin x="564" y="44"/>
      </p:cViewPr>
      <p:guideLst>
        <p:guide orient="horz" pos="678"/>
        <p:guide pos="3840"/>
        <p:guide orient="horz" pos="67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 CoCs linked to out of date QARs 2020 YTD (Sept)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28510498687664E-2"/>
          <c:y val="1.3278254576243698E-2"/>
          <c:w val="0.9463829991749505"/>
          <c:h val="0.87124767142655835"/>
        </c:manualLayout>
      </c:layout>
      <c:barChart>
        <c:barDir val="col"/>
        <c:grouping val="clustered"/>
        <c:varyColors val="0"/>
        <c:ser>
          <c:idx val="0"/>
          <c:order val="0"/>
          <c:tx>
            <c:strRef>
              <c:f>'2020'!$H$3</c:f>
              <c:strCache>
                <c:ptCount val="1"/>
                <c:pt idx="0">
                  <c:v> CoCs linked to out of date QARs</c:v>
                </c:pt>
              </c:strCache>
            </c:strRef>
          </c:tx>
          <c:spPr>
            <a:solidFill>
              <a:schemeClr val="accent6"/>
            </a:solidFill>
            <a:ln>
              <a:noFill/>
            </a:ln>
            <a:effectLst/>
          </c:spPr>
          <c:invertIfNegative val="0"/>
          <c:val>
            <c:numRef>
              <c:f>'2020'!$H$4:$H$60</c:f>
              <c:numCache>
                <c:formatCode>General</c:formatCode>
                <c:ptCount val="57"/>
                <c:pt idx="0">
                  <c:v>34</c:v>
                </c:pt>
                <c:pt idx="1">
                  <c:v>1</c:v>
                </c:pt>
                <c:pt idx="2">
                  <c:v>4</c:v>
                </c:pt>
                <c:pt idx="3">
                  <c:v>10</c:v>
                </c:pt>
                <c:pt idx="4">
                  <c:v>4</c:v>
                </c:pt>
                <c:pt idx="5">
                  <c:v>10</c:v>
                </c:pt>
                <c:pt idx="6">
                  <c:v>30</c:v>
                </c:pt>
                <c:pt idx="7">
                  <c:v>5</c:v>
                </c:pt>
                <c:pt idx="8">
                  <c:v>120</c:v>
                </c:pt>
                <c:pt idx="9">
                  <c:v>0</c:v>
                </c:pt>
                <c:pt idx="10">
                  <c:v>35</c:v>
                </c:pt>
                <c:pt idx="11">
                  <c:v>4</c:v>
                </c:pt>
                <c:pt idx="12">
                  <c:v>1</c:v>
                </c:pt>
                <c:pt idx="13">
                  <c:v>11</c:v>
                </c:pt>
                <c:pt idx="14">
                  <c:v>27</c:v>
                </c:pt>
                <c:pt idx="15">
                  <c:v>16</c:v>
                </c:pt>
                <c:pt idx="16">
                  <c:v>36</c:v>
                </c:pt>
                <c:pt idx="17">
                  <c:v>2</c:v>
                </c:pt>
                <c:pt idx="18">
                  <c:v>26</c:v>
                </c:pt>
                <c:pt idx="19">
                  <c:v>43</c:v>
                </c:pt>
                <c:pt idx="20">
                  <c:v>50</c:v>
                </c:pt>
                <c:pt idx="21">
                  <c:v>10</c:v>
                </c:pt>
                <c:pt idx="22">
                  <c:v>39</c:v>
                </c:pt>
                <c:pt idx="23">
                  <c:v>40</c:v>
                </c:pt>
                <c:pt idx="24">
                  <c:v>38</c:v>
                </c:pt>
                <c:pt idx="25">
                  <c:v>5</c:v>
                </c:pt>
                <c:pt idx="26">
                  <c:v>5</c:v>
                </c:pt>
                <c:pt idx="27">
                  <c:v>16</c:v>
                </c:pt>
                <c:pt idx="28">
                  <c:v>20</c:v>
                </c:pt>
                <c:pt idx="29">
                  <c:v>0</c:v>
                </c:pt>
                <c:pt idx="30">
                  <c:v>57</c:v>
                </c:pt>
                <c:pt idx="31">
                  <c:v>5</c:v>
                </c:pt>
                <c:pt idx="32">
                  <c:v>19</c:v>
                </c:pt>
                <c:pt idx="33">
                  <c:v>3</c:v>
                </c:pt>
                <c:pt idx="34">
                  <c:v>6</c:v>
                </c:pt>
                <c:pt idx="35">
                  <c:v>15</c:v>
                </c:pt>
                <c:pt idx="36">
                  <c:v>16</c:v>
                </c:pt>
                <c:pt idx="37">
                  <c:v>18</c:v>
                </c:pt>
                <c:pt idx="38">
                  <c:v>0</c:v>
                </c:pt>
                <c:pt idx="39">
                  <c:v>17</c:v>
                </c:pt>
                <c:pt idx="40">
                  <c:v>0</c:v>
                </c:pt>
                <c:pt idx="41">
                  <c:v>8</c:v>
                </c:pt>
                <c:pt idx="42">
                  <c:v>150</c:v>
                </c:pt>
                <c:pt idx="43">
                  <c:v>23</c:v>
                </c:pt>
                <c:pt idx="44">
                  <c:v>0</c:v>
                </c:pt>
                <c:pt idx="45">
                  <c:v>0</c:v>
                </c:pt>
                <c:pt idx="46">
                  <c:v>11</c:v>
                </c:pt>
                <c:pt idx="47">
                  <c:v>7</c:v>
                </c:pt>
                <c:pt idx="48">
                  <c:v>10</c:v>
                </c:pt>
                <c:pt idx="49">
                  <c:v>49</c:v>
                </c:pt>
                <c:pt idx="50">
                  <c:v>22</c:v>
                </c:pt>
                <c:pt idx="51">
                  <c:v>45</c:v>
                </c:pt>
                <c:pt idx="52">
                  <c:v>5</c:v>
                </c:pt>
                <c:pt idx="53">
                  <c:v>18</c:v>
                </c:pt>
                <c:pt idx="54">
                  <c:v>12</c:v>
                </c:pt>
                <c:pt idx="55">
                  <c:v>0</c:v>
                </c:pt>
                <c:pt idx="56">
                  <c:v>4</c:v>
                </c:pt>
              </c:numCache>
            </c:numRef>
          </c:val>
          <c:extLst>
            <c:ext xmlns:c16="http://schemas.microsoft.com/office/drawing/2014/chart" uri="{C3380CC4-5D6E-409C-BE32-E72D297353CC}">
              <c16:uniqueId val="{00000000-00E9-4F57-A217-DA3ABC848F37}"/>
            </c:ext>
          </c:extLst>
        </c:ser>
        <c:dLbls>
          <c:showLegendKey val="0"/>
          <c:showVal val="0"/>
          <c:showCatName val="0"/>
          <c:showSerName val="0"/>
          <c:showPercent val="0"/>
          <c:showBubbleSize val="0"/>
        </c:dLbls>
        <c:gapWidth val="219"/>
        <c:overlap val="-27"/>
        <c:axId val="666900472"/>
        <c:axId val="666900800"/>
      </c:barChart>
      <c:catAx>
        <c:axId val="6669004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ExCBs Random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900800"/>
        <c:crosses val="autoZero"/>
        <c:auto val="1"/>
        <c:lblAlgn val="ctr"/>
        <c:lblOffset val="100"/>
        <c:noMultiLvlLbl val="0"/>
      </c:catAx>
      <c:valAx>
        <c:axId val="666900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Orphan</a:t>
                </a:r>
                <a:r>
                  <a:rPr lang="en-US" sz="1200" b="1" baseline="0" dirty="0"/>
                  <a:t> CoCs</a:t>
                </a:r>
                <a:endParaRPr lang="en-US" sz="1200" b="1" dirty="0"/>
              </a:p>
            </c:rich>
          </c:tx>
          <c:layout>
            <c:manualLayout>
              <c:xMode val="edge"/>
              <c:yMode val="edge"/>
              <c:x val="0"/>
              <c:y val="0.4034881769510662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900472"/>
        <c:crosses val="autoZero"/>
        <c:crossBetween val="between"/>
      </c:valAx>
      <c:spPr>
        <a:gradFill>
          <a:gsLst>
            <a:gs pos="10000">
              <a:schemeClr val="accent1">
                <a:lumMod val="5000"/>
                <a:lumOff val="95000"/>
              </a:schemeClr>
            </a:gs>
            <a:gs pos="77000">
              <a:schemeClr val="accent1">
                <a:lumMod val="61000"/>
                <a:lumOff val="39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10000">
          <a:schemeClr val="accent1">
            <a:lumMod val="5000"/>
            <a:lumOff val="95000"/>
          </a:schemeClr>
        </a:gs>
        <a:gs pos="77000">
          <a:schemeClr val="accent1">
            <a:lumMod val="61000"/>
            <a:lumOff val="39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AU" sz="1800" b="1" dirty="0"/>
              <a:t>ExCB - Out of Date QAR 2021 YTD</a:t>
            </a:r>
            <a:r>
              <a:rPr lang="en-AU" sz="1800" b="1" baseline="0" dirty="0"/>
              <a:t> (Sept)</a:t>
            </a:r>
            <a:endParaRPr lang="en-AU"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518607127584946E-2"/>
          <c:y val="1.0928495163997928E-2"/>
          <c:w val="0.93045511416799109"/>
          <c:h val="0.9523138156827939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Random!$D$6:$D$67</c:f>
              <c:numCache>
                <c:formatCode>General</c:formatCode>
                <c:ptCount val="62"/>
                <c:pt idx="0">
                  <c:v>7</c:v>
                </c:pt>
                <c:pt idx="1">
                  <c:v>9</c:v>
                </c:pt>
                <c:pt idx="2">
                  <c:v>5</c:v>
                </c:pt>
                <c:pt idx="3">
                  <c:v>6</c:v>
                </c:pt>
                <c:pt idx="4">
                  <c:v>8</c:v>
                </c:pt>
                <c:pt idx="5">
                  <c:v>0</c:v>
                </c:pt>
                <c:pt idx="6">
                  <c:v>2</c:v>
                </c:pt>
                <c:pt idx="7">
                  <c:v>4</c:v>
                </c:pt>
                <c:pt idx="8">
                  <c:v>9</c:v>
                </c:pt>
                <c:pt idx="9">
                  <c:v>0</c:v>
                </c:pt>
                <c:pt idx="10">
                  <c:v>0</c:v>
                </c:pt>
                <c:pt idx="11">
                  <c:v>1</c:v>
                </c:pt>
                <c:pt idx="12">
                  <c:v>1</c:v>
                </c:pt>
                <c:pt idx="13">
                  <c:v>11</c:v>
                </c:pt>
                <c:pt idx="14">
                  <c:v>0</c:v>
                </c:pt>
                <c:pt idx="15">
                  <c:v>0</c:v>
                </c:pt>
                <c:pt idx="16">
                  <c:v>6</c:v>
                </c:pt>
                <c:pt idx="17">
                  <c:v>22</c:v>
                </c:pt>
                <c:pt idx="18">
                  <c:v>2</c:v>
                </c:pt>
                <c:pt idx="19">
                  <c:v>2</c:v>
                </c:pt>
                <c:pt idx="20">
                  <c:v>0</c:v>
                </c:pt>
                <c:pt idx="21">
                  <c:v>1</c:v>
                </c:pt>
                <c:pt idx="22">
                  <c:v>2</c:v>
                </c:pt>
                <c:pt idx="23">
                  <c:v>4</c:v>
                </c:pt>
                <c:pt idx="24">
                  <c:v>1</c:v>
                </c:pt>
                <c:pt idx="25">
                  <c:v>10</c:v>
                </c:pt>
                <c:pt idx="26">
                  <c:v>8</c:v>
                </c:pt>
                <c:pt idx="27">
                  <c:v>0</c:v>
                </c:pt>
                <c:pt idx="28">
                  <c:v>1</c:v>
                </c:pt>
                <c:pt idx="29">
                  <c:v>4</c:v>
                </c:pt>
                <c:pt idx="30">
                  <c:v>4</c:v>
                </c:pt>
                <c:pt idx="31">
                  <c:v>5</c:v>
                </c:pt>
                <c:pt idx="32">
                  <c:v>2</c:v>
                </c:pt>
                <c:pt idx="33">
                  <c:v>0</c:v>
                </c:pt>
                <c:pt idx="34">
                  <c:v>1</c:v>
                </c:pt>
                <c:pt idx="35">
                  <c:v>0</c:v>
                </c:pt>
                <c:pt idx="36">
                  <c:v>4</c:v>
                </c:pt>
                <c:pt idx="37">
                  <c:v>0</c:v>
                </c:pt>
                <c:pt idx="38">
                  <c:v>5</c:v>
                </c:pt>
                <c:pt idx="39">
                  <c:v>9</c:v>
                </c:pt>
                <c:pt idx="40">
                  <c:v>3</c:v>
                </c:pt>
                <c:pt idx="41">
                  <c:v>2</c:v>
                </c:pt>
                <c:pt idx="42">
                  <c:v>2</c:v>
                </c:pt>
                <c:pt idx="43">
                  <c:v>2</c:v>
                </c:pt>
                <c:pt idx="44">
                  <c:v>0</c:v>
                </c:pt>
                <c:pt idx="45">
                  <c:v>6</c:v>
                </c:pt>
                <c:pt idx="46">
                  <c:v>8</c:v>
                </c:pt>
                <c:pt idx="47">
                  <c:v>12</c:v>
                </c:pt>
                <c:pt idx="48">
                  <c:v>1</c:v>
                </c:pt>
                <c:pt idx="49">
                  <c:v>5</c:v>
                </c:pt>
                <c:pt idx="50">
                  <c:v>0</c:v>
                </c:pt>
                <c:pt idx="51">
                  <c:v>14</c:v>
                </c:pt>
                <c:pt idx="52">
                  <c:v>10</c:v>
                </c:pt>
                <c:pt idx="53">
                  <c:v>13</c:v>
                </c:pt>
                <c:pt idx="54">
                  <c:v>4</c:v>
                </c:pt>
                <c:pt idx="55">
                  <c:v>1</c:v>
                </c:pt>
                <c:pt idx="56">
                  <c:v>7</c:v>
                </c:pt>
                <c:pt idx="57">
                  <c:v>7</c:v>
                </c:pt>
                <c:pt idx="58">
                  <c:v>10</c:v>
                </c:pt>
                <c:pt idx="59">
                  <c:v>0</c:v>
                </c:pt>
                <c:pt idx="60">
                  <c:v>2</c:v>
                </c:pt>
                <c:pt idx="61">
                  <c:v>0</c:v>
                </c:pt>
              </c:numCache>
            </c:numRef>
          </c:val>
          <c:extLst>
            <c:ext xmlns:c16="http://schemas.microsoft.com/office/drawing/2014/chart" uri="{C3380CC4-5D6E-409C-BE32-E72D297353CC}">
              <c16:uniqueId val="{00000000-0029-4008-AA91-BD7322C0FB58}"/>
            </c:ext>
          </c:extLst>
        </c:ser>
        <c:dLbls>
          <c:dLblPos val="outEnd"/>
          <c:showLegendKey val="0"/>
          <c:showVal val="1"/>
          <c:showCatName val="0"/>
          <c:showSerName val="0"/>
          <c:showPercent val="0"/>
          <c:showBubbleSize val="0"/>
        </c:dLbls>
        <c:gapWidth val="219"/>
        <c:overlap val="-27"/>
        <c:axId val="578265560"/>
        <c:axId val="571633816"/>
      </c:barChart>
      <c:catAx>
        <c:axId val="5782655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AU" sz="1400" b="1" dirty="0"/>
                  <a:t>ExCBs Random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33816"/>
        <c:crosses val="autoZero"/>
        <c:auto val="1"/>
        <c:lblAlgn val="ctr"/>
        <c:lblOffset val="100"/>
        <c:noMultiLvlLbl val="0"/>
      </c:catAx>
      <c:valAx>
        <c:axId val="571633816"/>
        <c:scaling>
          <c:orientation val="minMax"/>
        </c:scaling>
        <c:delete val="0"/>
        <c:axPos val="l"/>
        <c:majorGridlines>
          <c:spPr>
            <a:ln w="9525" cap="flat" cmpd="sng" algn="ctr">
              <a:solidFill>
                <a:schemeClr val="accent6"/>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AU" sz="1400" b="1" dirty="0"/>
                  <a:t>QARS out  of date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265560"/>
        <c:crosses val="autoZero"/>
        <c:crossBetween val="between"/>
      </c:valA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AU" sz="1800" b="1" dirty="0"/>
              <a:t>CoCs linked to out of date QARs  2021 YTD Sept</a:t>
            </a:r>
          </a:p>
        </c:rich>
      </c:tx>
      <c:layout>
        <c:manualLayout>
          <c:xMode val="edge"/>
          <c:yMode val="edge"/>
          <c:x val="0.30945242617077484"/>
          <c:y val="2.700094791854278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004885026575479E-2"/>
          <c:y val="1.2004137731884818E-2"/>
          <c:w val="0.92750050252665728"/>
          <c:h val="0.8576848512157691"/>
        </c:manualLayout>
      </c:layout>
      <c:barChart>
        <c:barDir val="col"/>
        <c:grouping val="clustered"/>
        <c:varyColors val="0"/>
        <c:ser>
          <c:idx val="0"/>
          <c:order val="0"/>
          <c:tx>
            <c:v>CoCs linked to out of date QARs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Random!$E$6:$E$67</c:f>
              <c:numCache>
                <c:formatCode>General</c:formatCode>
                <c:ptCount val="62"/>
                <c:pt idx="0">
                  <c:v>28</c:v>
                </c:pt>
                <c:pt idx="1">
                  <c:v>12</c:v>
                </c:pt>
                <c:pt idx="2">
                  <c:v>3</c:v>
                </c:pt>
                <c:pt idx="3">
                  <c:v>20</c:v>
                </c:pt>
                <c:pt idx="4">
                  <c:v>20</c:v>
                </c:pt>
                <c:pt idx="5">
                  <c:v>0</c:v>
                </c:pt>
                <c:pt idx="6">
                  <c:v>1</c:v>
                </c:pt>
                <c:pt idx="7">
                  <c:v>4</c:v>
                </c:pt>
                <c:pt idx="8">
                  <c:v>20</c:v>
                </c:pt>
                <c:pt idx="9">
                  <c:v>6</c:v>
                </c:pt>
                <c:pt idx="10">
                  <c:v>0</c:v>
                </c:pt>
                <c:pt idx="11">
                  <c:v>1</c:v>
                </c:pt>
                <c:pt idx="12">
                  <c:v>1</c:v>
                </c:pt>
                <c:pt idx="13">
                  <c:v>60</c:v>
                </c:pt>
                <c:pt idx="14">
                  <c:v>0</c:v>
                </c:pt>
                <c:pt idx="15">
                  <c:v>1</c:v>
                </c:pt>
                <c:pt idx="16">
                  <c:v>11</c:v>
                </c:pt>
                <c:pt idx="17">
                  <c:v>80</c:v>
                </c:pt>
                <c:pt idx="18">
                  <c:v>9</c:v>
                </c:pt>
                <c:pt idx="19">
                  <c:v>1</c:v>
                </c:pt>
                <c:pt idx="20">
                  <c:v>0</c:v>
                </c:pt>
                <c:pt idx="21">
                  <c:v>1</c:v>
                </c:pt>
                <c:pt idx="22">
                  <c:v>15</c:v>
                </c:pt>
                <c:pt idx="23">
                  <c:v>11</c:v>
                </c:pt>
                <c:pt idx="24">
                  <c:v>0</c:v>
                </c:pt>
                <c:pt idx="25">
                  <c:v>16</c:v>
                </c:pt>
                <c:pt idx="26">
                  <c:v>9</c:v>
                </c:pt>
                <c:pt idx="27">
                  <c:v>1</c:v>
                </c:pt>
                <c:pt idx="28">
                  <c:v>1</c:v>
                </c:pt>
                <c:pt idx="29">
                  <c:v>0</c:v>
                </c:pt>
                <c:pt idx="30">
                  <c:v>0</c:v>
                </c:pt>
                <c:pt idx="31">
                  <c:v>6</c:v>
                </c:pt>
                <c:pt idx="32">
                  <c:v>24</c:v>
                </c:pt>
                <c:pt idx="33">
                  <c:v>0</c:v>
                </c:pt>
                <c:pt idx="34">
                  <c:v>4</c:v>
                </c:pt>
                <c:pt idx="35">
                  <c:v>0</c:v>
                </c:pt>
                <c:pt idx="36">
                  <c:v>5</c:v>
                </c:pt>
                <c:pt idx="37">
                  <c:v>1</c:v>
                </c:pt>
                <c:pt idx="38">
                  <c:v>22</c:v>
                </c:pt>
                <c:pt idx="39">
                  <c:v>15</c:v>
                </c:pt>
                <c:pt idx="40">
                  <c:v>13</c:v>
                </c:pt>
                <c:pt idx="41">
                  <c:v>0</c:v>
                </c:pt>
                <c:pt idx="42">
                  <c:v>16</c:v>
                </c:pt>
                <c:pt idx="43">
                  <c:v>5</c:v>
                </c:pt>
                <c:pt idx="44">
                  <c:v>1</c:v>
                </c:pt>
                <c:pt idx="45">
                  <c:v>8</c:v>
                </c:pt>
                <c:pt idx="46">
                  <c:v>9</c:v>
                </c:pt>
                <c:pt idx="47">
                  <c:v>8</c:v>
                </c:pt>
                <c:pt idx="48">
                  <c:v>16</c:v>
                </c:pt>
                <c:pt idx="49">
                  <c:v>12</c:v>
                </c:pt>
                <c:pt idx="50">
                  <c:v>0</c:v>
                </c:pt>
                <c:pt idx="51">
                  <c:v>40</c:v>
                </c:pt>
                <c:pt idx="52">
                  <c:v>21</c:v>
                </c:pt>
                <c:pt idx="53">
                  <c:v>10</c:v>
                </c:pt>
                <c:pt idx="54">
                  <c:v>0</c:v>
                </c:pt>
                <c:pt idx="55">
                  <c:v>3</c:v>
                </c:pt>
                <c:pt idx="56">
                  <c:v>1</c:v>
                </c:pt>
                <c:pt idx="57">
                  <c:v>9</c:v>
                </c:pt>
                <c:pt idx="58">
                  <c:v>11</c:v>
                </c:pt>
                <c:pt idx="59">
                  <c:v>3</c:v>
                </c:pt>
                <c:pt idx="60">
                  <c:v>7</c:v>
                </c:pt>
                <c:pt idx="61">
                  <c:v>0</c:v>
                </c:pt>
              </c:numCache>
            </c:numRef>
          </c:val>
          <c:extLst>
            <c:ext xmlns:c16="http://schemas.microsoft.com/office/drawing/2014/chart" uri="{C3380CC4-5D6E-409C-BE32-E72D297353CC}">
              <c16:uniqueId val="{00000000-CAAF-4F42-8978-5BAF22A4F027}"/>
            </c:ext>
          </c:extLst>
        </c:ser>
        <c:dLbls>
          <c:dLblPos val="outEnd"/>
          <c:showLegendKey val="0"/>
          <c:showVal val="1"/>
          <c:showCatName val="0"/>
          <c:showSerName val="0"/>
          <c:showPercent val="0"/>
          <c:showBubbleSize val="0"/>
        </c:dLbls>
        <c:gapWidth val="219"/>
        <c:overlap val="-27"/>
        <c:axId val="552260616"/>
        <c:axId val="552267832"/>
      </c:barChart>
      <c:catAx>
        <c:axId val="55226061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ExCBs Random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267832"/>
        <c:crosses val="autoZero"/>
        <c:auto val="1"/>
        <c:lblAlgn val="ctr"/>
        <c:lblOffset val="100"/>
        <c:noMultiLvlLbl val="0"/>
      </c:catAx>
      <c:valAx>
        <c:axId val="552267832"/>
        <c:scaling>
          <c:orientation val="minMax"/>
        </c:scaling>
        <c:delete val="0"/>
        <c:axPos val="l"/>
        <c:majorGridlines>
          <c:spPr>
            <a:ln w="9525" cap="flat" cmpd="sng" algn="ctr">
              <a:solidFill>
                <a:srgbClr val="00B050"/>
              </a:solidFill>
              <a:round/>
            </a:ln>
            <a:effectLst>
              <a:outerShdw blurRad="50800" dist="50800" dir="5400000" algn="ctr" rotWithShape="0">
                <a:schemeClr val="bg1"/>
              </a:outerShdw>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Orphan CoCs</a:t>
                </a:r>
              </a:p>
            </c:rich>
          </c:tx>
          <c:layout>
            <c:manualLayout>
              <c:xMode val="edge"/>
              <c:yMode val="edge"/>
              <c:x val="2.1414610337346807E-3"/>
              <c:y val="0.422180473849931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260616"/>
        <c:crosses val="autoZero"/>
        <c:crossBetween val="between"/>
      </c:valA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dist="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0.77528</cdr:x>
      <cdr:y>0.39242</cdr:y>
    </cdr:from>
    <cdr:to>
      <cdr:x>0.95869</cdr:x>
      <cdr:y>0.4677</cdr:y>
    </cdr:to>
    <cdr:sp macro="" textlink="">
      <cdr:nvSpPr>
        <cdr:cNvPr id="2" name="TextBox 1">
          <a:extLst xmlns:a="http://schemas.openxmlformats.org/drawingml/2006/main">
            <a:ext uri="{FF2B5EF4-FFF2-40B4-BE49-F238E27FC236}">
              <a16:creationId xmlns:a16="http://schemas.microsoft.com/office/drawing/2014/main" id="{7C822FE3-C70D-4706-BAC9-E9D96442212F}"/>
            </a:ext>
          </a:extLst>
        </cdr:cNvPr>
        <cdr:cNvSpPr txBox="1"/>
      </cdr:nvSpPr>
      <cdr:spPr>
        <a:xfrm xmlns:a="http://schemas.openxmlformats.org/drawingml/2006/main">
          <a:off x="7448549" y="2333625"/>
          <a:ext cx="176212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Total</a:t>
          </a:r>
          <a:r>
            <a:rPr lang="en-AU" sz="1100" baseline="0" dirty="0"/>
            <a:t> Orphan CoCs = 1162</a:t>
          </a:r>
        </a:p>
        <a:p xmlns:a="http://schemas.openxmlformats.org/drawingml/2006/main">
          <a:r>
            <a:rPr lang="en-AU" sz="1100" baseline="0" dirty="0"/>
            <a:t>6% of CoCs issued</a:t>
          </a:r>
        </a:p>
        <a:p xmlns:a="http://schemas.openxmlformats.org/drawingml/2006/main">
          <a:endParaRPr lang="en-A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cdr:x>
      <cdr:y>0.38663</cdr:y>
    </cdr:from>
    <cdr:to>
      <cdr:x>0.95736</cdr:x>
      <cdr:y>0.38717</cdr:y>
    </cdr:to>
    <cdr:cxnSp macro="">
      <cdr:nvCxnSpPr>
        <cdr:cNvPr id="10" name="Straight Connector 9">
          <a:extLst xmlns:a="http://schemas.openxmlformats.org/drawingml/2006/main">
            <a:ext uri="{FF2B5EF4-FFF2-40B4-BE49-F238E27FC236}">
              <a16:creationId xmlns:a16="http://schemas.microsoft.com/office/drawing/2014/main" id="{6D6EBF52-635B-4F3F-B0FE-90767F45E1B5}"/>
            </a:ext>
          </a:extLst>
        </cdr:cNvPr>
        <cdr:cNvCxnSpPr/>
      </cdr:nvCxnSpPr>
      <cdr:spPr>
        <a:xfrm xmlns:a="http://schemas.openxmlformats.org/drawingml/2006/main" flipV="1">
          <a:off x="216024" y="2496426"/>
          <a:ext cx="10124613" cy="3487"/>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cdr:x>
      <cdr:y>0.7658</cdr:y>
    </cdr:from>
    <cdr:to>
      <cdr:x>0.96</cdr:x>
      <cdr:y>0.7658</cdr:y>
    </cdr:to>
    <cdr:cxnSp macro="">
      <cdr:nvCxnSpPr>
        <cdr:cNvPr id="12" name="Straight Connector 11">
          <a:extLst xmlns:a="http://schemas.openxmlformats.org/drawingml/2006/main">
            <a:ext uri="{FF2B5EF4-FFF2-40B4-BE49-F238E27FC236}">
              <a16:creationId xmlns:a16="http://schemas.microsoft.com/office/drawing/2014/main" id="{F0C48C3A-E2E3-4258-A405-52E3C1BDAA08}"/>
            </a:ext>
          </a:extLst>
        </cdr:cNvPr>
        <cdr:cNvCxnSpPr/>
      </cdr:nvCxnSpPr>
      <cdr:spPr>
        <a:xfrm xmlns:a="http://schemas.openxmlformats.org/drawingml/2006/main">
          <a:off x="216024" y="4944698"/>
          <a:ext cx="10153128" cy="0"/>
        </a:xfrm>
        <a:prstGeom xmlns:a="http://schemas.openxmlformats.org/drawingml/2006/main" prst="line">
          <a:avLst/>
        </a:prstGeom>
        <a:ln xmlns:a="http://schemas.openxmlformats.org/drawingml/2006/main" w="57150">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0.37084</cdr:x>
      <cdr:y>0.20316</cdr:y>
    </cdr:from>
    <cdr:to>
      <cdr:x>0.76358</cdr:x>
      <cdr:y>0.36629</cdr:y>
    </cdr:to>
    <cdr:sp macro="" textlink="">
      <cdr:nvSpPr>
        <cdr:cNvPr id="13" name="TextBox 12">
          <a:extLst xmlns:a="http://schemas.openxmlformats.org/drawingml/2006/main">
            <a:ext uri="{FF2B5EF4-FFF2-40B4-BE49-F238E27FC236}">
              <a16:creationId xmlns:a16="http://schemas.microsoft.com/office/drawing/2014/main" id="{27D0EB7D-AC0E-413D-B0E1-850D5562849E}"/>
            </a:ext>
          </a:extLst>
        </cdr:cNvPr>
        <cdr:cNvSpPr txBox="1"/>
      </cdr:nvSpPr>
      <cdr:spPr>
        <a:xfrm xmlns:a="http://schemas.openxmlformats.org/drawingml/2006/main">
          <a:off x="4135024" y="1478485"/>
          <a:ext cx="4379195" cy="1187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b="1" dirty="0"/>
            <a:t>Red</a:t>
          </a:r>
          <a:r>
            <a:rPr lang="en-AU" sz="1400" b="1" baseline="0" dirty="0"/>
            <a:t> Zone – 1.5% (2% decrease from March 2021)</a:t>
          </a:r>
        </a:p>
        <a:p xmlns:a="http://schemas.openxmlformats.org/drawingml/2006/main">
          <a:r>
            <a:rPr lang="en-AU" sz="1400" b="1" baseline="0" dirty="0"/>
            <a:t>Yellow Zone – 31.5% (&lt;15 - &gt;6)</a:t>
          </a:r>
        </a:p>
        <a:p xmlns:a="http://schemas.openxmlformats.org/drawingml/2006/main">
          <a:r>
            <a:rPr lang="en-AU" sz="1400" b="1" baseline="0" dirty="0"/>
            <a:t>Green Zone -  67% (&lt;5)</a:t>
          </a:r>
          <a:endParaRPr lang="en-AU" sz="1400" b="1" dirty="0"/>
        </a:p>
      </cdr:txBody>
    </cdr:sp>
  </cdr:relSizeAnchor>
  <cdr:relSizeAnchor xmlns:cdr="http://schemas.openxmlformats.org/drawingml/2006/chartDrawing">
    <cdr:from>
      <cdr:x>0.02</cdr:x>
      <cdr:y>0.96076</cdr:y>
    </cdr:from>
    <cdr:to>
      <cdr:x>0.96107</cdr:x>
      <cdr:y>0.9646</cdr:y>
    </cdr:to>
    <cdr:cxnSp macro="">
      <cdr:nvCxnSpPr>
        <cdr:cNvPr id="3" name="Straight Connector 2">
          <a:extLst xmlns:a="http://schemas.openxmlformats.org/drawingml/2006/main">
            <a:ext uri="{FF2B5EF4-FFF2-40B4-BE49-F238E27FC236}">
              <a16:creationId xmlns:a16="http://schemas.microsoft.com/office/drawing/2014/main" id="{5B7040FD-C449-46AB-943F-046DBFFA9432}"/>
            </a:ext>
          </a:extLst>
        </cdr:cNvPr>
        <cdr:cNvCxnSpPr/>
      </cdr:nvCxnSpPr>
      <cdr:spPr>
        <a:xfrm xmlns:a="http://schemas.openxmlformats.org/drawingml/2006/main">
          <a:off x="216024" y="6203468"/>
          <a:ext cx="10164685" cy="24795"/>
        </a:xfrm>
        <a:prstGeom xmlns:a="http://schemas.openxmlformats.org/drawingml/2006/main" prst="line">
          <a:avLst/>
        </a:prstGeom>
        <a:ln xmlns:a="http://schemas.openxmlformats.org/drawingml/2006/main" w="38100">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0.46771</cdr:x>
      <cdr:y>0.28232</cdr:y>
    </cdr:from>
    <cdr:to>
      <cdr:x>0.81107</cdr:x>
      <cdr:y>0.4327</cdr:y>
    </cdr:to>
    <cdr:sp macro="" textlink="">
      <cdr:nvSpPr>
        <cdr:cNvPr id="6" name="TextBox 5">
          <a:extLst xmlns:a="http://schemas.openxmlformats.org/drawingml/2006/main">
            <a:ext uri="{FF2B5EF4-FFF2-40B4-BE49-F238E27FC236}">
              <a16:creationId xmlns:a16="http://schemas.microsoft.com/office/drawing/2014/main" id="{72452CC8-0FAD-400C-931E-1630858DFBF5}"/>
            </a:ext>
          </a:extLst>
        </cdr:cNvPr>
        <cdr:cNvSpPr txBox="1"/>
      </cdr:nvSpPr>
      <cdr:spPr>
        <a:xfrm xmlns:a="http://schemas.openxmlformats.org/drawingml/2006/main">
          <a:off x="5215144" y="2054549"/>
          <a:ext cx="3828590" cy="10943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0.42667</cdr:x>
      <cdr:y>0.34202</cdr:y>
    </cdr:from>
    <cdr:to>
      <cdr:x>0.67763</cdr:x>
      <cdr:y>0.39183</cdr:y>
    </cdr:to>
    <cdr:sp macro="" textlink="">
      <cdr:nvSpPr>
        <cdr:cNvPr id="7" name="TextBox 6">
          <a:extLst xmlns:a="http://schemas.openxmlformats.org/drawingml/2006/main">
            <a:ext uri="{FF2B5EF4-FFF2-40B4-BE49-F238E27FC236}">
              <a16:creationId xmlns:a16="http://schemas.microsoft.com/office/drawing/2014/main" id="{D71EF45E-7ED2-4835-BD63-39B15C8D1578}"/>
            </a:ext>
          </a:extLst>
        </cdr:cNvPr>
        <cdr:cNvSpPr txBox="1"/>
      </cdr:nvSpPr>
      <cdr:spPr>
        <a:xfrm xmlns:a="http://schemas.openxmlformats.org/drawingml/2006/main">
          <a:off x="4608512" y="2208394"/>
          <a:ext cx="2710669" cy="3216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200" b="1" dirty="0">
              <a:solidFill>
                <a:srgbClr val="FF0000"/>
              </a:solidFill>
            </a:rPr>
            <a:t>Red Zone requires immediate action</a:t>
          </a:r>
        </a:p>
      </cdr:txBody>
    </cdr:sp>
  </cdr:relSizeAnchor>
</c:userShapes>
</file>

<file path=ppt/drawings/drawing3.xml><?xml version="1.0" encoding="utf-8"?>
<c:userShapes xmlns:c="http://schemas.openxmlformats.org/drawingml/2006/chart">
  <cdr:relSizeAnchor xmlns:cdr="http://schemas.openxmlformats.org/drawingml/2006/chartDrawing">
    <cdr:from>
      <cdr:x>0.39488</cdr:x>
      <cdr:y>0.22023</cdr:y>
    </cdr:from>
    <cdr:to>
      <cdr:x>0.7588</cdr:x>
      <cdr:y>0.30179</cdr:y>
    </cdr:to>
    <cdr:sp macro="" textlink="">
      <cdr:nvSpPr>
        <cdr:cNvPr id="2" name="TextBox 1">
          <a:extLst xmlns:a="http://schemas.openxmlformats.org/drawingml/2006/main">
            <a:ext uri="{FF2B5EF4-FFF2-40B4-BE49-F238E27FC236}">
              <a16:creationId xmlns:a16="http://schemas.microsoft.com/office/drawing/2014/main" id="{DF7225F7-54A0-4490-9178-02B7A6FA9470}"/>
            </a:ext>
          </a:extLst>
        </cdr:cNvPr>
        <cdr:cNvSpPr txBox="1"/>
      </cdr:nvSpPr>
      <cdr:spPr>
        <a:xfrm xmlns:a="http://schemas.openxmlformats.org/drawingml/2006/main">
          <a:off x="3671094" y="1339454"/>
          <a:ext cx="3383359" cy="4960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b="1" dirty="0"/>
            <a:t>Total</a:t>
          </a:r>
          <a:r>
            <a:rPr lang="en-AU" sz="1100" b="1" baseline="0" dirty="0"/>
            <a:t> Orphan CoCs = 602 which is a 50% improvement from 2020</a:t>
          </a:r>
          <a:endParaRPr lang="en-AU"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404929-0CB8-4C8F-B35E-07CE3AFAB9F7}" type="datetimeFigureOut">
              <a:rPr lang="fr-CH" smtClean="0"/>
              <a:t>30.08.2021</a:t>
            </a:fld>
            <a:endParaRPr lang="fr-CH"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42417-273F-4C42-B2FF-65DB4A2BE73C}" type="slidenum">
              <a:rPr lang="fr-CH" smtClean="0"/>
              <a:t>‹#›</a:t>
            </a:fld>
            <a:endParaRPr lang="fr-CH" dirty="0"/>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7E8E0-0D3D-41CA-8D25-F5788B785494}" type="datetimeFigureOut">
              <a:rPr lang="en-US" smtClean="0"/>
              <a:t>8/30/2021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76D2D-CF9E-47DC-A4C3-3C5A97CA6010}" type="slidenum">
              <a:rPr lang="en-US" smtClean="0"/>
              <a:t>‹#›</a:t>
            </a:fld>
            <a:endParaRPr lang="en-US" dirty="0"/>
          </a:p>
        </p:txBody>
      </p:sp>
    </p:spTree>
    <p:extLst>
      <p:ext uri="{BB962C8B-B14F-4D97-AF65-F5344CB8AC3E}">
        <p14:creationId xmlns:p14="http://schemas.microsoft.com/office/powerpoint/2010/main" val="257623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DEACC1E-C07D-4F6B-A212-E74D2E4A5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96CD5-5042-44D5-B0D2-C420818C837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483" name="Rectangle 2">
            <a:extLst>
              <a:ext uri="{FF2B5EF4-FFF2-40B4-BE49-F238E27FC236}">
                <a16:creationId xmlns:a16="http://schemas.microsoft.com/office/drawing/2014/main" id="{D574D6FC-B676-45E2-B0A7-BA1FDB04F22C}"/>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08F31110-FA40-4647-A0F0-A8F290CF6B38}"/>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2" y="1"/>
            <a:ext cx="12221633" cy="5455059"/>
          </a:xfrm>
        </p:spPr>
        <p:txBody>
          <a:bodyPr/>
          <a:lstStyle/>
          <a:p>
            <a:r>
              <a:rPr lang="en-US" dirty="0"/>
              <a:t>Click icon to add picture</a:t>
            </a:r>
            <a:endParaRPr lang="en-GB" dirty="0"/>
          </a:p>
        </p:txBody>
      </p:sp>
      <p:sp>
        <p:nvSpPr>
          <p:cNvPr id="8" name="Rectangle 7"/>
          <p:cNvSpPr/>
          <p:nvPr userDrawn="1"/>
        </p:nvSpPr>
        <p:spPr>
          <a:xfrm>
            <a:off x="0" y="5455060"/>
            <a:ext cx="12220741"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800" dirty="0"/>
          </a:p>
        </p:txBody>
      </p:sp>
      <p:sp>
        <p:nvSpPr>
          <p:cNvPr id="2" name="Titre 1"/>
          <p:cNvSpPr>
            <a:spLocks noGrp="1"/>
          </p:cNvSpPr>
          <p:nvPr>
            <p:ph type="title" hasCustomPrompt="1"/>
          </p:nvPr>
        </p:nvSpPr>
        <p:spPr>
          <a:xfrm>
            <a:off x="623393" y="3794401"/>
            <a:ext cx="11136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sz="4000">
                <a:ln w="11430">
                  <a:solidFill>
                    <a:schemeClr val="tx2"/>
                  </a:solidFill>
                </a:ln>
                <a:solidFill>
                  <a:srgbClr val="FFC000"/>
                </a:solidFill>
                <a:effectLst/>
              </a:defRPr>
            </a:lvl1pPr>
          </a:lstStyle>
          <a:p>
            <a:r>
              <a:rPr lang="en-US" dirty="0"/>
              <a:t>Presentation title</a:t>
            </a:r>
            <a:br>
              <a:rPr lang="en-US" dirty="0"/>
            </a:br>
            <a:r>
              <a:rPr lang="en-US" dirty="0"/>
              <a:t>(change font </a:t>
            </a:r>
            <a:r>
              <a:rPr lang="en-US" dirty="0" err="1"/>
              <a:t>colour</a:t>
            </a:r>
            <a:r>
              <a:rPr lang="en-US" dirty="0"/>
              <a:t> if required)</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522DCD15-B137-4812-BAB1-358345E0CC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3466" y="5517232"/>
            <a:ext cx="3251207" cy="1322835"/>
          </a:xfrm>
          <a:prstGeom prst="rect">
            <a:avLst/>
          </a:prstGeom>
        </p:spPr>
      </p:pic>
    </p:spTree>
    <p:extLst>
      <p:ext uri="{BB962C8B-B14F-4D97-AF65-F5344CB8AC3E}">
        <p14:creationId xmlns:p14="http://schemas.microsoft.com/office/powerpoint/2010/main" val="272005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8294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3116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5591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71730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84583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0646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90188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4"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031083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56326-2BEE-4271-A940-94E103187163}"/>
              </a:ext>
            </a:extLst>
          </p:cNvPr>
          <p:cNvSpPr>
            <a:spLocks noGrp="1"/>
          </p:cNvSpPr>
          <p:nvPr>
            <p:ph type="dt" sz="half" idx="10"/>
          </p:nvPr>
        </p:nvSpPr>
        <p:spPr/>
        <p:txBody>
          <a:bodyPr/>
          <a:lstStyle>
            <a:lvl1pPr>
              <a:defRPr/>
            </a:lvl1pPr>
          </a:lstStyle>
          <a:p>
            <a:pPr>
              <a:defRPr/>
            </a:pPr>
            <a:fld id="{2E124068-30DC-4F0A-95E5-6959FA385D5A}" type="datetime1">
              <a:rPr lang="en-US"/>
              <a:pPr>
                <a:defRPr/>
              </a:pPr>
              <a:t>8/30/2021</a:t>
            </a:fld>
            <a:endParaRPr lang="en-US" dirty="0"/>
          </a:p>
        </p:txBody>
      </p:sp>
      <p:sp>
        <p:nvSpPr>
          <p:cNvPr id="5" name="Footer Placeholder 4">
            <a:extLst>
              <a:ext uri="{FF2B5EF4-FFF2-40B4-BE49-F238E27FC236}">
                <a16:creationId xmlns:a16="http://schemas.microsoft.com/office/drawing/2014/main" id="{C5031613-4F26-4C45-AC30-481C44EC8F4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F10270E-D662-4348-A1E8-CCFD25BC8F38}"/>
              </a:ext>
            </a:extLst>
          </p:cNvPr>
          <p:cNvSpPr>
            <a:spLocks noGrp="1"/>
          </p:cNvSpPr>
          <p:nvPr>
            <p:ph type="sldNum" sz="quarter" idx="12"/>
          </p:nvPr>
        </p:nvSpPr>
        <p:spPr/>
        <p:txBody>
          <a:bodyPr/>
          <a:lstStyle>
            <a:lvl1pPr>
              <a:defRPr/>
            </a:lvl1pPr>
          </a:lstStyle>
          <a:p>
            <a:pPr>
              <a:defRPr/>
            </a:pPr>
            <a:fld id="{DFAEF816-1CAF-45A4-B096-A0EBE1A9BE64}" type="slidenum">
              <a:rPr lang="en-US" altLang="en-US"/>
              <a:pPr>
                <a:defRPr/>
              </a:pPr>
              <a:t>‹#›</a:t>
            </a:fld>
            <a:endParaRPr lang="en-US" altLang="en-US" dirty="0"/>
          </a:p>
        </p:txBody>
      </p:sp>
    </p:spTree>
    <p:extLst>
      <p:ext uri="{BB962C8B-B14F-4D97-AF65-F5344CB8AC3E}">
        <p14:creationId xmlns:p14="http://schemas.microsoft.com/office/powerpoint/2010/main" val="310135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4351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background &amp; image/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590400" y="187201"/>
            <a:ext cx="11040000" cy="1609619"/>
          </a:xfrm>
          <a:prstGeom prst="rect">
            <a:avLst/>
          </a:prstGeom>
        </p:spPr>
        <p:txBody>
          <a:bodyPr/>
          <a:lstStyle>
            <a:lvl1pPr>
              <a:defRPr baseline="0"/>
            </a:lvl1pPr>
          </a:lstStyle>
          <a:p>
            <a:r>
              <a:rPr lang="en-US" dirty="0"/>
              <a:t>Chapter slide</a:t>
            </a:r>
            <a:br>
              <a:rPr lang="en-US" dirty="0"/>
            </a:br>
            <a:r>
              <a:rPr lang="en-US" dirty="0"/>
              <a:t>Title size 30 t0 50</a:t>
            </a:r>
            <a:endParaRPr lang="fr-FR" dirty="0"/>
          </a:p>
        </p:txBody>
      </p:sp>
      <p:sp>
        <p:nvSpPr>
          <p:cNvPr id="7"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8" name="Picture Placeholder 2"/>
          <p:cNvSpPr>
            <a:spLocks noGrp="1"/>
          </p:cNvSpPr>
          <p:nvPr>
            <p:ph type="pic" sz="quarter" idx="11"/>
          </p:nvPr>
        </p:nvSpPr>
        <p:spPr>
          <a:xfrm>
            <a:off x="590400" y="2094792"/>
            <a:ext cx="11601600" cy="3062400"/>
          </a:xfrm>
          <a:noFill/>
        </p:spPr>
        <p:txBody>
          <a:bodyPr/>
          <a:lstStyle/>
          <a:p>
            <a:r>
              <a:rPr lang="en-US" dirty="0"/>
              <a:t>Click icon to add picture</a:t>
            </a:r>
            <a:endParaRPr lang="en-GB" dirty="0"/>
          </a:p>
        </p:txBody>
      </p:sp>
    </p:spTree>
    <p:extLst>
      <p:ext uri="{BB962C8B-B14F-4D97-AF65-F5344CB8AC3E}">
        <p14:creationId xmlns:p14="http://schemas.microsoft.com/office/powerpoint/2010/main" val="1702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noFill/>
        </p:spPr>
        <p:txBody>
          <a:bodyPr/>
          <a:lstStyle>
            <a:lvl1pPr>
              <a:defRPr/>
            </a:lvl1pPr>
          </a:lstStyle>
          <a:p>
            <a:r>
              <a:rPr lang="en-US" dirty="0"/>
              <a:t>Picture</a:t>
            </a:r>
            <a:endParaRPr lang="en-GB" dirty="0"/>
          </a:p>
        </p:txBody>
      </p:sp>
      <p:sp>
        <p:nvSpPr>
          <p:cNvPr id="7" name="Titre 1"/>
          <p:cNvSpPr>
            <a:spLocks noGrp="1"/>
          </p:cNvSpPr>
          <p:nvPr>
            <p:ph type="title" hasCustomPrompt="1"/>
          </p:nvPr>
        </p:nvSpPr>
        <p:spPr>
          <a:xfrm>
            <a:off x="590400" y="1226851"/>
            <a:ext cx="1104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a:t>Add title 30 to 60 </a:t>
            </a:r>
            <a:br>
              <a:rPr lang="en-US" dirty="0"/>
            </a:br>
            <a:r>
              <a:rPr lang="en-US" dirty="0"/>
              <a:t>(change font </a:t>
            </a:r>
            <a:r>
              <a:rPr lang="en-US" dirty="0" err="1"/>
              <a:t>colour</a:t>
            </a:r>
            <a:r>
              <a:rPr lang="en-US" dirty="0"/>
              <a:t> if required)</a:t>
            </a:r>
            <a:endParaRPr lang="fr-CH" dirty="0"/>
          </a:p>
        </p:txBody>
      </p:sp>
      <p:sp>
        <p:nvSpPr>
          <p:cNvPr id="5"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6" name="Picture Placeholder 3"/>
          <p:cNvSpPr>
            <a:spLocks noGrp="1" noChangeAspect="1"/>
          </p:cNvSpPr>
          <p:nvPr>
            <p:ph type="pic" sz="quarter" idx="11" hasCustomPrompt="1"/>
          </p:nvPr>
        </p:nvSpPr>
        <p:spPr>
          <a:xfrm>
            <a:off x="11087883" y="6021288"/>
            <a:ext cx="1056117" cy="650712"/>
          </a:xfrm>
        </p:spPr>
        <p:txBody>
          <a:bodyPr/>
          <a:lstStyle>
            <a:lvl1pPr marL="0" indent="0">
              <a:buNone/>
              <a:defRPr sz="1600"/>
            </a:lvl1pPr>
          </a:lstStyle>
          <a:p>
            <a:r>
              <a:rPr lang="en-GB" dirty="0"/>
              <a:t>Logo</a:t>
            </a:r>
          </a:p>
        </p:txBody>
      </p:sp>
    </p:spTree>
    <p:extLst>
      <p:ext uri="{BB962C8B-B14F-4D97-AF65-F5344CB8AC3E}">
        <p14:creationId xmlns:p14="http://schemas.microsoft.com/office/powerpoint/2010/main" val="59272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590400" y="1602000"/>
            <a:ext cx="5424000" cy="44208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6192011" y="1602000"/>
            <a:ext cx="5424000" cy="44208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590400" y="187202"/>
            <a:ext cx="11040000" cy="1325563"/>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1491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vl3pPr>
              <a:defRPr baseline="0"/>
            </a:lvl3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baseline="0"/>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9609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6080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7074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90400" y="1602000"/>
            <a:ext cx="11041227"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590400" y="187202"/>
            <a:ext cx="1104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8626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0400" y="1600201"/>
            <a:ext cx="11040000" cy="4421088"/>
          </a:xfrm>
          <a:prstGeom prst="rect">
            <a:avLst/>
          </a:prstGeom>
        </p:spPr>
        <p:txBody>
          <a:bodyPr vert="horz" lIns="91440" tIns="45720" rIns="91440" bIns="45720" rtlCol="0">
            <a:normAutofit/>
          </a:bodyPr>
          <a:lstStyle/>
          <a:p>
            <a:pPr lvl="0"/>
            <a:r>
              <a:rPr lang="en-US" dirty="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t>Click to edit Master text styles</a:t>
            </a:r>
          </a:p>
          <a:p>
            <a:pPr lvl="1"/>
            <a:r>
              <a:rPr lang="en-US" dirty="0"/>
              <a:t>Second level</a:t>
            </a:r>
          </a:p>
          <a:p>
            <a:pPr lvl="1"/>
            <a:r>
              <a:rPr lang="en-US" dirty="0"/>
              <a:t>Second level</a:t>
            </a:r>
          </a:p>
          <a:p>
            <a:pPr lvl="2"/>
            <a:r>
              <a:rPr lang="en-US" dirty="0"/>
              <a:t>Third level</a:t>
            </a:r>
          </a:p>
          <a:p>
            <a:pPr lvl="2"/>
            <a:endParaRPr lang="en-US" dirty="0"/>
          </a:p>
          <a:p>
            <a:pPr lvl="1"/>
            <a:endParaRPr lang="en-US" dirty="0"/>
          </a:p>
        </p:txBody>
      </p:sp>
      <p:sp>
        <p:nvSpPr>
          <p:cNvPr id="4" name="Date Placeholder 3"/>
          <p:cNvSpPr>
            <a:spLocks noGrp="1"/>
          </p:cNvSpPr>
          <p:nvPr>
            <p:ph type="dt" sz="half" idx="2"/>
          </p:nvPr>
        </p:nvSpPr>
        <p:spPr>
          <a:xfrm>
            <a:off x="8147051" y="6356352"/>
            <a:ext cx="27494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A7A9-BE32-4F72-B27D-3E2A326C1DCC}" type="datetime1">
              <a:rPr lang="fr-CH" smtClean="0"/>
              <a:t>30.08.2021</a:t>
            </a:fld>
            <a:endParaRPr lang="fr-CH" dirty="0"/>
          </a:p>
        </p:txBody>
      </p:sp>
      <p:sp>
        <p:nvSpPr>
          <p:cNvPr id="5" name="Footer Placeholder 4"/>
          <p:cNvSpPr>
            <a:spLocks noGrp="1"/>
          </p:cNvSpPr>
          <p:nvPr>
            <p:ph type="ftr" sz="quarter" idx="3"/>
          </p:nvPr>
        </p:nvSpPr>
        <p:spPr>
          <a:xfrm>
            <a:off x="1979861" y="6356352"/>
            <a:ext cx="57708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590400" y="6356352"/>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10" name="Title Placeholder 7"/>
          <p:cNvSpPr>
            <a:spLocks noGrp="1"/>
          </p:cNvSpPr>
          <p:nvPr>
            <p:ph type="title"/>
          </p:nvPr>
        </p:nvSpPr>
        <p:spPr>
          <a:xfrm>
            <a:off x="590400" y="188642"/>
            <a:ext cx="11040000" cy="1325563"/>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a:t>Title size 30 to 50</a:t>
            </a:r>
            <a:endParaRPr lang="fr-FR" dirty="0"/>
          </a:p>
        </p:txBody>
      </p:sp>
      <p:pic>
        <p:nvPicPr>
          <p:cNvPr id="8" name="Picture 7">
            <a:extLst>
              <a:ext uri="{FF2B5EF4-FFF2-40B4-BE49-F238E27FC236}">
                <a16:creationId xmlns:a16="http://schemas.microsoft.com/office/drawing/2014/main" id="{F495792A-E57E-42E0-9309-FB9B4D7B29C2}"/>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11155792" y="6027326"/>
            <a:ext cx="988880" cy="635371"/>
          </a:xfrm>
          <a:prstGeom prst="rect">
            <a:avLst/>
          </a:prstGeom>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93" r:id="rId3"/>
    <p:sldLayoutId id="2147483670" r:id="rId4"/>
    <p:sldLayoutId id="2147483685" r:id="rId5"/>
    <p:sldLayoutId id="2147483682" r:id="rId6"/>
    <p:sldLayoutId id="2147483681" r:id="rId7"/>
    <p:sldLayoutId id="2147483680" r:id="rId8"/>
    <p:sldLayoutId id="2147483679" r:id="rId9"/>
    <p:sldLayoutId id="2147483676" r:id="rId10"/>
    <p:sldLayoutId id="2147483686" r:id="rId11"/>
    <p:sldLayoutId id="2147483692" r:id="rId12"/>
    <p:sldLayoutId id="2147483675" r:id="rId13"/>
    <p:sldLayoutId id="2147483672" r:id="rId14"/>
    <p:sldLayoutId id="2147483688" r:id="rId15"/>
    <p:sldLayoutId id="2147483689" r:id="rId16"/>
    <p:sldLayoutId id="2147483690" r:id="rId17"/>
    <p:sldLayoutId id="2147483694" r:id="rId18"/>
  </p:sldLayoutIdLst>
  <p:hf hdr="0" ftr="0" dt="0"/>
  <p:txStyles>
    <p:title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07A80E-6986-468E-8BA2-9462640BB032}"/>
              </a:ext>
            </a:extLst>
          </p:cNvPr>
          <p:cNvSpPr>
            <a:spLocks noGrp="1"/>
          </p:cNvSpPr>
          <p:nvPr>
            <p:ph type="title"/>
          </p:nvPr>
        </p:nvSpPr>
        <p:spPr>
          <a:xfrm>
            <a:off x="1991545" y="3486624"/>
            <a:ext cx="8352000" cy="1938992"/>
          </a:xfrm>
        </p:spPr>
        <p:txBody>
          <a:bodyPr/>
          <a:lstStyle/>
          <a:p>
            <a:r>
              <a:rPr lang="en-GB" b="1" dirty="0">
                <a:solidFill>
                  <a:srgbClr val="0033CC"/>
                </a:solidFill>
                <a:effectLst>
                  <a:outerShdw blurRad="38100" dist="38100" dir="2700000" algn="tl">
                    <a:srgbClr val="000000">
                      <a:alpha val="43137"/>
                    </a:srgbClr>
                  </a:outerShdw>
                </a:effectLst>
              </a:rPr>
              <a:t>Secretariat Compliance Review of ExCBs Management of CoC and QARs</a:t>
            </a:r>
            <a:endParaRPr lang="en-CH" dirty="0">
              <a:solidFill>
                <a:srgbClr val="0060A9"/>
              </a:solidFill>
            </a:endParaRPr>
          </a:p>
        </p:txBody>
      </p:sp>
      <p:sp>
        <p:nvSpPr>
          <p:cNvPr id="6" name="TextBox 5">
            <a:extLst>
              <a:ext uri="{FF2B5EF4-FFF2-40B4-BE49-F238E27FC236}">
                <a16:creationId xmlns:a16="http://schemas.microsoft.com/office/drawing/2014/main" id="{CA854015-5DA9-4F06-A09C-61D92A4AEE80}"/>
              </a:ext>
            </a:extLst>
          </p:cNvPr>
          <p:cNvSpPr txBox="1"/>
          <p:nvPr/>
        </p:nvSpPr>
        <p:spPr>
          <a:xfrm>
            <a:off x="1703512" y="5594401"/>
            <a:ext cx="2700000" cy="769441"/>
          </a:xfrm>
          <a:prstGeom prst="rect">
            <a:avLst/>
          </a:prstGeom>
          <a:noFill/>
        </p:spPr>
        <p:txBody>
          <a:bodyPr wrap="square" rtlCol="0">
            <a:spAutoFit/>
          </a:bodyPr>
          <a:lstStyle/>
          <a:p>
            <a:br>
              <a:rPr lang="en-US" sz="2200" b="1" kern="100" dirty="0">
                <a:solidFill>
                  <a:schemeClr val="tx1">
                    <a:lumMod val="65000"/>
                    <a:lumOff val="35000"/>
                  </a:schemeClr>
                </a:solidFill>
                <a:ea typeface="Meiryo" pitchFamily="34" charset="-128"/>
                <a:cs typeface="Meiryo" pitchFamily="34" charset="-128"/>
              </a:rPr>
            </a:br>
            <a:endParaRPr lang="en-GB" sz="2200" b="1" kern="100" dirty="0">
              <a:solidFill>
                <a:schemeClr val="tx1">
                  <a:lumMod val="65000"/>
                  <a:lumOff val="35000"/>
                </a:schemeClr>
              </a:solidFill>
              <a:ea typeface="Meiryo" pitchFamily="34" charset="-128"/>
              <a:cs typeface="Meiryo" pitchFamily="34" charset="-128"/>
            </a:endParaRPr>
          </a:p>
        </p:txBody>
      </p:sp>
      <p:sp>
        <p:nvSpPr>
          <p:cNvPr id="7" name="TextBox 6">
            <a:extLst>
              <a:ext uri="{FF2B5EF4-FFF2-40B4-BE49-F238E27FC236}">
                <a16:creationId xmlns:a16="http://schemas.microsoft.com/office/drawing/2014/main" id="{48C0CEEF-1F96-42B3-9131-249A97304225}"/>
              </a:ext>
            </a:extLst>
          </p:cNvPr>
          <p:cNvSpPr txBox="1"/>
          <p:nvPr/>
        </p:nvSpPr>
        <p:spPr>
          <a:xfrm>
            <a:off x="1271464" y="5777242"/>
            <a:ext cx="5112568" cy="769441"/>
          </a:xfrm>
          <a:prstGeom prst="rect">
            <a:avLst/>
          </a:prstGeom>
          <a:noFill/>
        </p:spPr>
        <p:txBody>
          <a:bodyPr wrap="square" rtlCol="0">
            <a:spAutoFit/>
          </a:bodyPr>
          <a:lstStyle/>
          <a:p>
            <a:r>
              <a:rPr lang="en-US" sz="2200" b="1" kern="100" dirty="0">
                <a:solidFill>
                  <a:schemeClr val="tx1">
                    <a:lumMod val="65000"/>
                    <a:lumOff val="35000"/>
                  </a:schemeClr>
                </a:solidFill>
                <a:ea typeface="Meiryo" pitchFamily="34" charset="-128"/>
                <a:cs typeface="Meiryo" pitchFamily="34" charset="-128"/>
              </a:rPr>
              <a:t>2021 Remote Assessor Training  August 30</a:t>
            </a:r>
            <a:r>
              <a:rPr lang="en-US" sz="2200" b="1" kern="100" baseline="30000" dirty="0">
                <a:solidFill>
                  <a:schemeClr val="tx1">
                    <a:lumMod val="65000"/>
                    <a:lumOff val="35000"/>
                  </a:schemeClr>
                </a:solidFill>
                <a:ea typeface="Meiryo" pitchFamily="34" charset="-128"/>
                <a:cs typeface="Meiryo" pitchFamily="34" charset="-128"/>
              </a:rPr>
              <a:t>th</a:t>
            </a:r>
            <a:endParaRPr lang="en-GB" sz="2200" b="1" kern="100" dirty="0">
              <a:solidFill>
                <a:schemeClr val="tx1">
                  <a:lumMod val="65000"/>
                  <a:lumOff val="35000"/>
                </a:schemeClr>
              </a:solidFill>
              <a:ea typeface="Meiryo" pitchFamily="34" charset="-128"/>
              <a:cs typeface="Meiryo" pitchFamily="34" charset="-128"/>
            </a:endParaRPr>
          </a:p>
        </p:txBody>
      </p:sp>
      <p:pic>
        <p:nvPicPr>
          <p:cNvPr id="8" name="Picture Placeholder 7">
            <a:extLst>
              <a:ext uri="{FF2B5EF4-FFF2-40B4-BE49-F238E27FC236}">
                <a16:creationId xmlns:a16="http://schemas.microsoft.com/office/drawing/2014/main" id="{873723F0-D8EE-433E-94FC-41B1C26CA5A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84" b="23184"/>
          <a:stretch>
            <a:fillRect/>
          </a:stretch>
        </p:blipFill>
        <p:spPr>
          <a:xfrm>
            <a:off x="1991545" y="0"/>
            <a:ext cx="8352000" cy="3527426"/>
          </a:xfrm>
          <a:prstGeom prst="rect">
            <a:avLst/>
          </a:prstGeom>
        </p:spPr>
      </p:pic>
    </p:spTree>
    <p:extLst>
      <p:ext uri="{BB962C8B-B14F-4D97-AF65-F5344CB8AC3E}">
        <p14:creationId xmlns:p14="http://schemas.microsoft.com/office/powerpoint/2010/main" val="288512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B39CB-FA19-4AEA-82E4-E4B1410106FE}"/>
              </a:ext>
            </a:extLst>
          </p:cNvPr>
          <p:cNvSpPr>
            <a:spLocks noGrp="1"/>
          </p:cNvSpPr>
          <p:nvPr>
            <p:ph type="body" sz="quarter" idx="13"/>
          </p:nvPr>
        </p:nvSpPr>
        <p:spPr>
          <a:xfrm>
            <a:off x="594765" y="1557538"/>
            <a:ext cx="11041227" cy="4754040"/>
          </a:xfrm>
        </p:spPr>
        <p:txBody>
          <a:bodyPr>
            <a:normAutofit/>
          </a:bodyPr>
          <a:lstStyle/>
          <a:p>
            <a:r>
              <a:rPr lang="en-AU" sz="2600" b="0" dirty="0">
                <a:solidFill>
                  <a:srgbClr val="0058A2"/>
                </a:solidFill>
              </a:rPr>
              <a:t>Assessors requested to put more emphasis during the mid-term surveillance or re-assessment to ensure ExCBs are managing their CoCs and QARs</a:t>
            </a:r>
          </a:p>
          <a:p>
            <a:r>
              <a:rPr lang="en-AU" sz="2600" b="0" dirty="0">
                <a:solidFill>
                  <a:srgbClr val="0058A2"/>
                </a:solidFill>
              </a:rPr>
              <a:t>Secretariat to review IT processes to continue to evolve the IECEx OCS system so the management of CoCs and QARs are more easily managed</a:t>
            </a:r>
          </a:p>
          <a:p>
            <a:r>
              <a:rPr lang="en-AU" sz="2600" b="0" dirty="0">
                <a:solidFill>
                  <a:srgbClr val="0058A2"/>
                </a:solidFill>
              </a:rPr>
              <a:t>Secretariat compliance role continues to monitor and assist ExCBs ensuring good house keeping of the IECEx OCS</a:t>
            </a:r>
          </a:p>
          <a:p>
            <a:r>
              <a:rPr lang="en-AU" sz="2600" b="0" dirty="0">
                <a:solidFill>
                  <a:srgbClr val="0058A2"/>
                </a:solidFill>
              </a:rPr>
              <a:t>Hold ExCBs accountable for not meeting a high standard of maintaining the IECEx OCS (CoCs and QARs)</a:t>
            </a:r>
          </a:p>
        </p:txBody>
      </p:sp>
      <p:sp>
        <p:nvSpPr>
          <p:cNvPr id="3" name="Title 2">
            <a:extLst>
              <a:ext uri="{FF2B5EF4-FFF2-40B4-BE49-F238E27FC236}">
                <a16:creationId xmlns:a16="http://schemas.microsoft.com/office/drawing/2014/main" id="{31B87679-8E4C-4DCE-9571-490BC779F1C7}"/>
              </a:ext>
            </a:extLst>
          </p:cNvPr>
          <p:cNvSpPr>
            <a:spLocks noGrp="1"/>
          </p:cNvSpPr>
          <p:nvPr>
            <p:ph type="title"/>
          </p:nvPr>
        </p:nvSpPr>
        <p:spPr/>
        <p:txBody>
          <a:bodyPr/>
          <a:lstStyle/>
          <a:p>
            <a:r>
              <a:rPr lang="en-AU" sz="3600" dirty="0">
                <a:solidFill>
                  <a:schemeClr val="tx1"/>
                </a:solidFill>
              </a:rPr>
              <a:t>Conclusion</a:t>
            </a:r>
          </a:p>
        </p:txBody>
      </p:sp>
      <p:sp>
        <p:nvSpPr>
          <p:cNvPr id="4" name="Slide Number Placeholder 3">
            <a:extLst>
              <a:ext uri="{FF2B5EF4-FFF2-40B4-BE49-F238E27FC236}">
                <a16:creationId xmlns:a16="http://schemas.microsoft.com/office/drawing/2014/main" id="{1AF88409-9CFE-41B3-AE38-99E1CA1D4D1E}"/>
              </a:ext>
            </a:extLst>
          </p:cNvPr>
          <p:cNvSpPr>
            <a:spLocks noGrp="1"/>
          </p:cNvSpPr>
          <p:nvPr>
            <p:ph type="sldNum" sz="quarter" idx="4"/>
          </p:nvPr>
        </p:nvSpPr>
        <p:spPr/>
        <p:txBody>
          <a:bodyPr/>
          <a:lstStyle/>
          <a:p>
            <a:fld id="{C2B32AA8-9B4E-4D53-AE6E-350E87BFFB19}" type="slidenum">
              <a:rPr lang="fr-CH" smtClean="0"/>
              <a:pPr/>
              <a:t>10</a:t>
            </a:fld>
            <a:endParaRPr lang="fr-CH" dirty="0"/>
          </a:p>
        </p:txBody>
      </p:sp>
    </p:spTree>
    <p:extLst>
      <p:ext uri="{BB962C8B-B14F-4D97-AF65-F5344CB8AC3E}">
        <p14:creationId xmlns:p14="http://schemas.microsoft.com/office/powerpoint/2010/main" val="426340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1CF26F-62C8-4A72-A972-CDBB33CCE5FC}"/>
              </a:ext>
            </a:extLst>
          </p:cNvPr>
          <p:cNvSpPr>
            <a:spLocks noGrp="1"/>
          </p:cNvSpPr>
          <p:nvPr>
            <p:ph type="body" sz="quarter" idx="13"/>
          </p:nvPr>
        </p:nvSpPr>
        <p:spPr>
          <a:xfrm>
            <a:off x="947428" y="1124744"/>
            <a:ext cx="10297144" cy="5112568"/>
          </a:xfrm>
        </p:spPr>
        <p:txBody>
          <a:bodyPr>
            <a:normAutofit fontScale="85000" lnSpcReduction="10000"/>
          </a:bodyPr>
          <a:lstStyle/>
          <a:p>
            <a:pPr marL="0" indent="0">
              <a:spcBef>
                <a:spcPct val="0"/>
              </a:spcBef>
              <a:buNone/>
            </a:pPr>
            <a:r>
              <a:rPr lang="en-US" altLang="en-US" sz="2400" dirty="0"/>
              <a:t>Why is the management of IECEx QARs and CoCs so important and how can we ensure the integrity and confidence of the IECEx Schemes are maintained?</a:t>
            </a:r>
          </a:p>
          <a:p>
            <a:pPr marL="0" indent="0">
              <a:spcBef>
                <a:spcPct val="0"/>
              </a:spcBef>
              <a:buNone/>
            </a:pPr>
            <a:endParaRPr lang="en-US" altLang="en-US" sz="2400" dirty="0"/>
          </a:p>
          <a:p>
            <a:pPr marL="0" indent="0">
              <a:spcBef>
                <a:spcPct val="0"/>
              </a:spcBef>
              <a:buNone/>
            </a:pPr>
            <a:r>
              <a:rPr lang="en-US" altLang="en-US" sz="2400" dirty="0"/>
              <a:t>The IECEx Certified Equipment Scheme is a </a:t>
            </a:r>
            <a:r>
              <a:rPr lang="en-US" altLang="en-US" sz="2400" dirty="0">
                <a:solidFill>
                  <a:srgbClr val="FF0000"/>
                </a:solidFill>
              </a:rPr>
              <a:t>Type 5</a:t>
            </a:r>
            <a:r>
              <a:rPr lang="en-US" altLang="en-US" sz="2400" dirty="0"/>
              <a:t> Product Certification Scheme modelled on (ISO/IEC 17067) that involves Surveillance including management system audits</a:t>
            </a:r>
          </a:p>
          <a:p>
            <a:pPr>
              <a:spcBef>
                <a:spcPct val="0"/>
              </a:spcBef>
            </a:pPr>
            <a:r>
              <a:rPr lang="en-US" altLang="en-US" sz="2100" dirty="0">
                <a:solidFill>
                  <a:srgbClr val="0060A9"/>
                </a:solidFill>
              </a:rPr>
              <a:t>The requirements of ExCBs operating in the IECEx Certified Equipment Scheme are based on ISO/IEC 17065 that includes requirements for Surveillance</a:t>
            </a:r>
          </a:p>
          <a:p>
            <a:pPr lvl="1">
              <a:spcBef>
                <a:spcPct val="0"/>
              </a:spcBef>
            </a:pPr>
            <a:r>
              <a:rPr lang="en-US" altLang="en-US" sz="2100" dirty="0">
                <a:solidFill>
                  <a:srgbClr val="0060A9"/>
                </a:solidFill>
              </a:rPr>
              <a:t>If the QAR summary has expired (validity date) then the manufacturer cannot claim that the product listed holds a valid IECEx CoC</a:t>
            </a:r>
          </a:p>
          <a:p>
            <a:pPr lvl="1">
              <a:spcBef>
                <a:spcPct val="0"/>
              </a:spcBef>
            </a:pPr>
            <a:r>
              <a:rPr lang="en-US" altLang="en-US" sz="2100" dirty="0">
                <a:solidFill>
                  <a:srgbClr val="FF0000"/>
                </a:solidFill>
              </a:rPr>
              <a:t>T</a:t>
            </a:r>
            <a:r>
              <a:rPr lang="en-US" altLang="en-US" sz="2100" dirty="0">
                <a:solidFill>
                  <a:srgbClr val="0060A9"/>
                </a:solidFill>
              </a:rPr>
              <a:t>he manufacturer MUST remain under surveillance to maintain the IECEx Certificate of Conformity for the product/s being produced at the manufacturing facility</a:t>
            </a:r>
          </a:p>
          <a:p>
            <a:pPr>
              <a:spcBef>
                <a:spcPct val="0"/>
              </a:spcBef>
            </a:pPr>
            <a:r>
              <a:rPr lang="en-US" altLang="en-US" sz="2100" dirty="0">
                <a:solidFill>
                  <a:srgbClr val="0060A9"/>
                </a:solidFill>
              </a:rPr>
              <a:t>IECEx Certificates linked to ‘out of date’ QARs need to be dealt with and may include</a:t>
            </a:r>
          </a:p>
          <a:p>
            <a:pPr lvl="2">
              <a:spcBef>
                <a:spcPct val="0"/>
              </a:spcBef>
            </a:pPr>
            <a:r>
              <a:rPr lang="en-US" altLang="en-US" sz="2100" dirty="0">
                <a:solidFill>
                  <a:srgbClr val="0060A9"/>
                </a:solidFill>
              </a:rPr>
              <a:t>Organize manufacturer surveillance audit</a:t>
            </a:r>
          </a:p>
          <a:p>
            <a:pPr lvl="2">
              <a:spcBef>
                <a:spcPct val="0"/>
              </a:spcBef>
            </a:pPr>
            <a:r>
              <a:rPr lang="en-US" altLang="en-US" sz="2100" dirty="0">
                <a:solidFill>
                  <a:srgbClr val="0060A9"/>
                </a:solidFill>
              </a:rPr>
              <a:t>Up-issue to valid QAR</a:t>
            </a:r>
          </a:p>
          <a:p>
            <a:pPr lvl="2">
              <a:spcBef>
                <a:spcPct val="0"/>
              </a:spcBef>
            </a:pPr>
            <a:r>
              <a:rPr lang="en-US" altLang="en-US" sz="2100" dirty="0">
                <a:solidFill>
                  <a:srgbClr val="0060A9"/>
                </a:solidFill>
              </a:rPr>
              <a:t>Suspension until manufacturer is back under surveillance </a:t>
            </a:r>
          </a:p>
          <a:p>
            <a:pPr lvl="2">
              <a:spcBef>
                <a:spcPct val="0"/>
              </a:spcBef>
            </a:pPr>
            <a:r>
              <a:rPr lang="en-US" altLang="en-US" sz="2100" dirty="0">
                <a:solidFill>
                  <a:srgbClr val="0060A9"/>
                </a:solidFill>
              </a:rPr>
              <a:t>Cancellation of the CoC</a:t>
            </a:r>
          </a:p>
          <a:p>
            <a:pPr>
              <a:spcBef>
                <a:spcPct val="0"/>
              </a:spcBef>
            </a:pPr>
            <a:r>
              <a:rPr lang="en-US" altLang="en-US" sz="2100" dirty="0">
                <a:solidFill>
                  <a:srgbClr val="0060A9"/>
                </a:solidFill>
              </a:rPr>
              <a:t>The IECEx OCS back office reports highlight that many ExCBs (est. 20%) do a poor job in managing their CoCs and QARs</a:t>
            </a:r>
            <a:endParaRPr lang="en-AU" sz="2100" dirty="0">
              <a:solidFill>
                <a:srgbClr val="0060A9"/>
              </a:solidFill>
            </a:endParaRPr>
          </a:p>
        </p:txBody>
      </p:sp>
      <p:sp>
        <p:nvSpPr>
          <p:cNvPr id="2" name="Title 1"/>
          <p:cNvSpPr>
            <a:spLocks noGrp="1"/>
          </p:cNvSpPr>
          <p:nvPr>
            <p:ph type="title"/>
          </p:nvPr>
        </p:nvSpPr>
        <p:spPr>
          <a:xfrm>
            <a:off x="1956000" y="278444"/>
            <a:ext cx="8280000" cy="647051"/>
          </a:xfrm>
        </p:spPr>
        <p:txBody>
          <a:bodyPr/>
          <a:lstStyle/>
          <a:p>
            <a:r>
              <a:rPr lang="en-GB" sz="3200" dirty="0">
                <a:solidFill>
                  <a:schemeClr val="tx1"/>
                </a:solidFill>
              </a:rPr>
              <a:t>Management of IECEx QARs and CoCs</a:t>
            </a:r>
          </a:p>
        </p:txBody>
      </p:sp>
      <p:sp>
        <p:nvSpPr>
          <p:cNvPr id="3" name="Slide Number Placeholder 2"/>
          <p:cNvSpPr>
            <a:spLocks noGrp="1"/>
          </p:cNvSpPr>
          <p:nvPr>
            <p:ph type="sldNum" sz="quarter" idx="4"/>
          </p:nvPr>
        </p:nvSpPr>
        <p:spPr/>
        <p:txBody>
          <a:bodyPr/>
          <a:lstStyle/>
          <a:p>
            <a:fld id="{C2B32AA8-9B4E-4D53-AE6E-350E87BFFB19}" type="slidenum">
              <a:rPr lang="fr-CH" smtClean="0"/>
              <a:pPr/>
              <a:t>2</a:t>
            </a:fld>
            <a:endParaRPr lang="fr-CH" dirty="0"/>
          </a:p>
        </p:txBody>
      </p:sp>
    </p:spTree>
    <p:extLst>
      <p:ext uri="{BB962C8B-B14F-4D97-AF65-F5344CB8AC3E}">
        <p14:creationId xmlns:p14="http://schemas.microsoft.com/office/powerpoint/2010/main" val="289708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B45759-D8B4-4270-B46B-FA31A8214F8F}"/>
              </a:ext>
            </a:extLst>
          </p:cNvPr>
          <p:cNvSpPr>
            <a:spLocks noGrp="1"/>
          </p:cNvSpPr>
          <p:nvPr>
            <p:ph type="body" sz="quarter" idx="13"/>
          </p:nvPr>
        </p:nvSpPr>
        <p:spPr/>
        <p:txBody>
          <a:bodyPr/>
          <a:lstStyle/>
          <a:p>
            <a:endParaRPr lang="en-AU" dirty="0"/>
          </a:p>
        </p:txBody>
      </p:sp>
      <p:sp>
        <p:nvSpPr>
          <p:cNvPr id="2" name="Title 1">
            <a:extLst>
              <a:ext uri="{FF2B5EF4-FFF2-40B4-BE49-F238E27FC236}">
                <a16:creationId xmlns:a16="http://schemas.microsoft.com/office/drawing/2014/main" id="{0517AFFC-1302-497B-B540-773EFB21608D}"/>
              </a:ext>
            </a:extLst>
          </p:cNvPr>
          <p:cNvSpPr>
            <a:spLocks noGrp="1"/>
          </p:cNvSpPr>
          <p:nvPr>
            <p:ph type="title"/>
          </p:nvPr>
        </p:nvSpPr>
        <p:spPr>
          <a:xfrm>
            <a:off x="1963336" y="692696"/>
            <a:ext cx="7685088" cy="533438"/>
          </a:xfrm>
        </p:spPr>
        <p:txBody>
          <a:bodyPr/>
          <a:lstStyle/>
          <a:p>
            <a:br>
              <a:rPr lang="en-AU" dirty="0">
                <a:solidFill>
                  <a:srgbClr val="FF0000"/>
                </a:solidFill>
                <a:effectLst>
                  <a:outerShdw blurRad="38100" dist="38100" dir="2700000" algn="tl">
                    <a:srgbClr val="C0C0C0"/>
                  </a:outerShdw>
                </a:effectLst>
                <a:latin typeface="Calibri"/>
              </a:rPr>
            </a:br>
            <a:endParaRPr lang="en-AU" dirty="0"/>
          </a:p>
        </p:txBody>
      </p:sp>
      <p:sp>
        <p:nvSpPr>
          <p:cNvPr id="19458" name="Slide Number Placeholder 5">
            <a:extLst>
              <a:ext uri="{FF2B5EF4-FFF2-40B4-BE49-F238E27FC236}">
                <a16:creationId xmlns:a16="http://schemas.microsoft.com/office/drawing/2014/main" id="{89F0C0C1-2D55-4CA6-AED0-C571485BD80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None/>
            </a:pPr>
            <a:fld id="{AF69DEB3-95AC-4361-9F6E-A50BCEBE2C32}" type="slidenum">
              <a:rPr lang="en-US" altLang="en-US" sz="900">
                <a:solidFill>
                  <a:srgbClr val="898989"/>
                </a:solidFill>
              </a:rPr>
              <a:pPr fontAlgn="base">
                <a:spcBef>
                  <a:spcPct val="0"/>
                </a:spcBef>
                <a:spcAft>
                  <a:spcPct val="0"/>
                </a:spcAft>
                <a:buNone/>
              </a:pPr>
              <a:t>3</a:t>
            </a:fld>
            <a:endParaRPr lang="en-US" altLang="en-US" sz="900" dirty="0">
              <a:solidFill>
                <a:srgbClr val="898989"/>
              </a:solidFill>
            </a:endParaRPr>
          </a:p>
        </p:txBody>
      </p:sp>
      <p:pic>
        <p:nvPicPr>
          <p:cNvPr id="11" name="Content Placeholder 10">
            <a:extLst>
              <a:ext uri="{FF2B5EF4-FFF2-40B4-BE49-F238E27FC236}">
                <a16:creationId xmlns:a16="http://schemas.microsoft.com/office/drawing/2014/main" id="{256B5FFF-B2E4-436F-94C8-44B2D6209511}"/>
              </a:ext>
            </a:extLst>
          </p:cNvPr>
          <p:cNvPicPr>
            <a:picLocks noGrp="1" noChangeAspect="1"/>
          </p:cNvPicPr>
          <p:nvPr>
            <p:ph idx="4294967295"/>
          </p:nvPr>
        </p:nvPicPr>
        <p:blipFill>
          <a:blip r:embed="rId3"/>
          <a:stretch>
            <a:fillRect/>
          </a:stretch>
        </p:blipFill>
        <p:spPr>
          <a:xfrm>
            <a:off x="695400" y="476673"/>
            <a:ext cx="10369152" cy="5904657"/>
          </a:xfrm>
          <a:noFill/>
          <a:ln>
            <a:noFill/>
          </a:ln>
        </p:spPr>
      </p:pic>
    </p:spTree>
  </p:cSld>
  <p:clrMapOvr>
    <a:masterClrMapping/>
  </p:clrMapOvr>
  <p:transition advTm="7365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1919536" y="1051980"/>
            <a:ext cx="8280920" cy="5041316"/>
          </a:xfrm>
        </p:spPr>
        <p:txBody>
          <a:bodyPr>
            <a:normAutofit/>
          </a:bodyPr>
          <a:lstStyle/>
          <a:p>
            <a:pPr marL="0" indent="0">
              <a:buNone/>
            </a:pPr>
            <a:endParaRPr lang="en-AU" sz="2000" dirty="0">
              <a:solidFill>
                <a:srgbClr val="0070C0"/>
              </a:solidFill>
            </a:endParaRPr>
          </a:p>
        </p:txBody>
      </p:sp>
      <p:sp>
        <p:nvSpPr>
          <p:cNvPr id="4" name="Title 3"/>
          <p:cNvSpPr>
            <a:spLocks noGrp="1"/>
          </p:cNvSpPr>
          <p:nvPr>
            <p:ph type="title"/>
          </p:nvPr>
        </p:nvSpPr>
        <p:spPr>
          <a:xfrm>
            <a:off x="2567608" y="187203"/>
            <a:ext cx="7679192" cy="217462"/>
          </a:xfrm>
        </p:spPr>
        <p:txBody>
          <a:bodyPr/>
          <a:lstStyle/>
          <a:p>
            <a:endParaRPr lang="en-GB" sz="36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4"/>
          </p:nvPr>
        </p:nvSpPr>
        <p:spPr/>
        <p:txBody>
          <a:bodyPr/>
          <a:lstStyle/>
          <a:p>
            <a:fld id="{C2B32AA8-9B4E-4D53-AE6E-350E87BFFB19}" type="slidenum">
              <a:rPr lang="fr-CH" smtClean="0"/>
              <a:pPr/>
              <a:t>4</a:t>
            </a:fld>
            <a:endParaRPr lang="fr-CH" dirty="0"/>
          </a:p>
        </p:txBody>
      </p:sp>
      <p:graphicFrame>
        <p:nvGraphicFramePr>
          <p:cNvPr id="9" name="Content Placeholder 6">
            <a:extLst>
              <a:ext uri="{FF2B5EF4-FFF2-40B4-BE49-F238E27FC236}">
                <a16:creationId xmlns:a16="http://schemas.microsoft.com/office/drawing/2014/main" id="{BBA524EB-41E6-4954-9658-36D757F8A1BA}"/>
              </a:ext>
            </a:extLst>
          </p:cNvPr>
          <p:cNvGraphicFramePr>
            <a:graphicFrameLocks/>
          </p:cNvGraphicFramePr>
          <p:nvPr>
            <p:extLst>
              <p:ext uri="{D42A27DB-BD31-4B8C-83A1-F6EECF244321}">
                <p14:modId xmlns:p14="http://schemas.microsoft.com/office/powerpoint/2010/main" val="2013980964"/>
              </p:ext>
            </p:extLst>
          </p:nvPr>
        </p:nvGraphicFramePr>
        <p:xfrm>
          <a:off x="839416" y="620688"/>
          <a:ext cx="10225136"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307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1919536" y="404664"/>
            <a:ext cx="8280920" cy="5688632"/>
          </a:xfrm>
        </p:spPr>
        <p:txBody>
          <a:bodyPr>
            <a:normAutofit/>
          </a:bodyPr>
          <a:lstStyle/>
          <a:p>
            <a:pPr marL="0" indent="0">
              <a:buNone/>
            </a:pPr>
            <a:endParaRPr lang="en-AU" sz="2000" dirty="0">
              <a:solidFill>
                <a:srgbClr val="0070C0"/>
              </a:solidFill>
            </a:endParaRPr>
          </a:p>
        </p:txBody>
      </p:sp>
      <p:sp>
        <p:nvSpPr>
          <p:cNvPr id="4" name="Title 3"/>
          <p:cNvSpPr>
            <a:spLocks noGrp="1"/>
          </p:cNvSpPr>
          <p:nvPr>
            <p:ph type="title"/>
          </p:nvPr>
        </p:nvSpPr>
        <p:spPr>
          <a:xfrm>
            <a:off x="1966800" y="187202"/>
            <a:ext cx="8280000" cy="217463"/>
          </a:xfrm>
        </p:spPr>
        <p:txBody>
          <a:bodyPr/>
          <a:lstStyle/>
          <a:p>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5</a:t>
            </a:fld>
            <a:endParaRPr lang="fr-CH" dirty="0"/>
          </a:p>
        </p:txBody>
      </p:sp>
      <p:graphicFrame>
        <p:nvGraphicFramePr>
          <p:cNvPr id="6" name="Chart 5">
            <a:extLst>
              <a:ext uri="{FF2B5EF4-FFF2-40B4-BE49-F238E27FC236}">
                <a16:creationId xmlns:a16="http://schemas.microsoft.com/office/drawing/2014/main" id="{15B548CA-3A8F-4FB1-A3E5-810ABF347375}"/>
              </a:ext>
            </a:extLst>
          </p:cNvPr>
          <p:cNvGraphicFramePr>
            <a:graphicFrameLocks noGrp="1"/>
          </p:cNvGraphicFramePr>
          <p:nvPr>
            <p:extLst>
              <p:ext uri="{D42A27DB-BD31-4B8C-83A1-F6EECF244321}">
                <p14:modId xmlns:p14="http://schemas.microsoft.com/office/powerpoint/2010/main" val="3154877220"/>
              </p:ext>
            </p:extLst>
          </p:nvPr>
        </p:nvGraphicFramePr>
        <p:xfrm>
          <a:off x="551384" y="140486"/>
          <a:ext cx="10801200" cy="6456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1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1919536" y="548680"/>
            <a:ext cx="8280920" cy="5544616"/>
          </a:xfrm>
        </p:spPr>
        <p:txBody>
          <a:bodyPr>
            <a:normAutofit/>
          </a:bodyPr>
          <a:lstStyle/>
          <a:p>
            <a:pPr marL="0" indent="0">
              <a:buNone/>
            </a:pPr>
            <a:endParaRPr lang="en-AU" sz="2000" dirty="0">
              <a:solidFill>
                <a:srgbClr val="0070C0"/>
              </a:solidFill>
            </a:endParaRPr>
          </a:p>
        </p:txBody>
      </p:sp>
      <p:sp>
        <p:nvSpPr>
          <p:cNvPr id="4" name="Title 3"/>
          <p:cNvSpPr>
            <a:spLocks noGrp="1"/>
          </p:cNvSpPr>
          <p:nvPr>
            <p:ph type="title"/>
          </p:nvPr>
        </p:nvSpPr>
        <p:spPr>
          <a:xfrm>
            <a:off x="1966800" y="187202"/>
            <a:ext cx="8280000" cy="289471"/>
          </a:xfrm>
        </p:spPr>
        <p:txBody>
          <a:bodyPr/>
          <a:lstStyle/>
          <a:p>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6</a:t>
            </a:fld>
            <a:endParaRPr lang="fr-CH" dirty="0"/>
          </a:p>
        </p:txBody>
      </p:sp>
      <p:graphicFrame>
        <p:nvGraphicFramePr>
          <p:cNvPr id="6" name="Chart 5">
            <a:extLst>
              <a:ext uri="{FF2B5EF4-FFF2-40B4-BE49-F238E27FC236}">
                <a16:creationId xmlns:a16="http://schemas.microsoft.com/office/drawing/2014/main" id="{A8FF9101-505D-4C9B-B1E5-9B5AE8F43A8D}"/>
              </a:ext>
            </a:extLst>
          </p:cNvPr>
          <p:cNvGraphicFramePr>
            <a:graphicFrameLocks noGrp="1"/>
          </p:cNvGraphicFramePr>
          <p:nvPr>
            <p:extLst>
              <p:ext uri="{D42A27DB-BD31-4B8C-83A1-F6EECF244321}">
                <p14:modId xmlns:p14="http://schemas.microsoft.com/office/powerpoint/2010/main" val="586954525"/>
              </p:ext>
            </p:extLst>
          </p:nvPr>
        </p:nvGraphicFramePr>
        <p:xfrm>
          <a:off x="555028" y="259550"/>
          <a:ext cx="11085588" cy="65849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42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839416" y="1051980"/>
            <a:ext cx="10153128" cy="5041316"/>
          </a:xfrm>
        </p:spPr>
        <p:txBody>
          <a:bodyPr>
            <a:normAutofit/>
          </a:bodyPr>
          <a:lstStyle/>
          <a:p>
            <a:pPr lvl="1" eaLnBrk="1" hangingPunct="1">
              <a:buFont typeface="Calibri" panose="020F0502020204030204" pitchFamily="34" charset="0"/>
              <a:buChar char="―"/>
              <a:defRPr/>
            </a:pPr>
            <a:r>
              <a:rPr lang="en-AU" sz="2400" dirty="0">
                <a:solidFill>
                  <a:srgbClr val="0060A9"/>
                </a:solidFill>
              </a:rPr>
              <a:t>Surveillance or re-assessment no longer conducted or delayed by ExCB (internal process poorly managed)</a:t>
            </a:r>
          </a:p>
          <a:p>
            <a:pPr lvl="1" eaLnBrk="1" hangingPunct="1">
              <a:buFont typeface="Calibri" panose="020F0502020204030204" pitchFamily="34" charset="0"/>
              <a:buChar char="―"/>
              <a:defRPr/>
            </a:pPr>
            <a:r>
              <a:rPr lang="en-AU" sz="2400" dirty="0">
                <a:solidFill>
                  <a:srgbClr val="0060A9"/>
                </a:solidFill>
              </a:rPr>
              <a:t>Manufacturer may discontinue products </a:t>
            </a:r>
            <a:r>
              <a:rPr lang="en-AU" sz="2400" dirty="0">
                <a:solidFill>
                  <a:srgbClr val="00B050"/>
                </a:solidFill>
              </a:rPr>
              <a:t>(refer to OD 209 about Cancellation)</a:t>
            </a:r>
          </a:p>
          <a:p>
            <a:pPr lvl="1">
              <a:buFont typeface="Calibri" panose="020F0502020204030204" pitchFamily="34" charset="0"/>
              <a:buChar char="―"/>
              <a:defRPr/>
            </a:pPr>
            <a:r>
              <a:rPr lang="en-AU" sz="2400" dirty="0">
                <a:solidFill>
                  <a:srgbClr val="0060A9"/>
                </a:solidFill>
              </a:rPr>
              <a:t>Manufacturer does not respond to ExCB to schedule surveillance or re-assessment</a:t>
            </a:r>
            <a:r>
              <a:rPr lang="en-AU" sz="2400" dirty="0">
                <a:solidFill>
                  <a:srgbClr val="0033CC"/>
                </a:solidFill>
              </a:rPr>
              <a:t> </a:t>
            </a:r>
            <a:r>
              <a:rPr lang="en-AU" sz="2400" dirty="0">
                <a:solidFill>
                  <a:srgbClr val="00B050"/>
                </a:solidFill>
              </a:rPr>
              <a:t>(refer to OD 209 and OD 250 about Suspension/Cancellation)</a:t>
            </a:r>
          </a:p>
          <a:p>
            <a:pPr lvl="1" eaLnBrk="1" hangingPunct="1">
              <a:buFont typeface="Calibri" panose="020F0502020204030204" pitchFamily="34" charset="0"/>
              <a:buChar char="―"/>
              <a:defRPr/>
            </a:pPr>
            <a:r>
              <a:rPr lang="en-AU" sz="2400" dirty="0">
                <a:solidFill>
                  <a:srgbClr val="0060A9"/>
                </a:solidFill>
              </a:rPr>
              <a:t>Manufacturer selects a different ExCB to conduct its IECEx  assessment audits, and a new QAR is then generated and not all CoCs are up-issued to new QAR </a:t>
            </a:r>
            <a:r>
              <a:rPr lang="en-AU" sz="2400" dirty="0">
                <a:solidFill>
                  <a:schemeClr val="accent4">
                    <a:lumMod val="75000"/>
                    <a:lumOff val="25000"/>
                  </a:schemeClr>
                </a:solidFill>
              </a:rPr>
              <a:t>(refer to OD 250 about ExCB actions required)</a:t>
            </a:r>
          </a:p>
          <a:p>
            <a:pPr lvl="2">
              <a:buFont typeface="Calibri" panose="020F0502020204030204" pitchFamily="34" charset="0"/>
              <a:buChar char="―"/>
              <a:defRPr/>
            </a:pPr>
            <a:r>
              <a:rPr lang="en-AU" sz="2000" dirty="0">
                <a:solidFill>
                  <a:srgbClr val="0060A9"/>
                </a:solidFill>
              </a:rPr>
              <a:t>May result in numerous CoCs no longer showing the reference to the correct QAR which is valid</a:t>
            </a:r>
          </a:p>
          <a:p>
            <a:pPr marL="361950" lvl="1" indent="0">
              <a:buNone/>
              <a:defRPr/>
            </a:pPr>
            <a:endParaRPr lang="en-AU" sz="2400" dirty="0">
              <a:solidFill>
                <a:srgbClr val="00B050"/>
              </a:solidFill>
            </a:endParaRPr>
          </a:p>
          <a:p>
            <a:pPr marL="0" indent="0">
              <a:buNone/>
            </a:pPr>
            <a:endParaRPr lang="en-AU" sz="2000" dirty="0">
              <a:solidFill>
                <a:srgbClr val="0070C0"/>
              </a:solidFill>
            </a:endParaRPr>
          </a:p>
        </p:txBody>
      </p:sp>
      <p:sp>
        <p:nvSpPr>
          <p:cNvPr id="4" name="Title 3"/>
          <p:cNvSpPr>
            <a:spLocks noGrp="1"/>
          </p:cNvSpPr>
          <p:nvPr>
            <p:ph type="title"/>
          </p:nvPr>
        </p:nvSpPr>
        <p:spPr>
          <a:xfrm>
            <a:off x="1202978" y="295932"/>
            <a:ext cx="10005590" cy="937543"/>
          </a:xfrm>
        </p:spPr>
        <p:txBody>
          <a:bodyPr/>
          <a:lstStyle/>
          <a:p>
            <a:r>
              <a:rPr lang="en-AU" sz="2800" dirty="0">
                <a:solidFill>
                  <a:schemeClr val="tx1"/>
                </a:solidFill>
              </a:rPr>
              <a:t>Why do QARs go out of date and what happens to the CoCs?</a:t>
            </a:r>
            <a:br>
              <a:rPr lang="en-AU" sz="2800" dirty="0">
                <a:solidFill>
                  <a:schemeClr val="tx1"/>
                </a:solidFill>
              </a:rPr>
            </a:br>
            <a:endParaRPr lang="en-GB" sz="2800" dirty="0">
              <a:solidFill>
                <a:schemeClr val="tx1"/>
              </a:solidFill>
            </a:endParaRPr>
          </a:p>
        </p:txBody>
      </p:sp>
      <p:sp>
        <p:nvSpPr>
          <p:cNvPr id="5" name="Slide Number Placeholder 4"/>
          <p:cNvSpPr>
            <a:spLocks noGrp="1"/>
          </p:cNvSpPr>
          <p:nvPr>
            <p:ph type="sldNum" sz="quarter" idx="4"/>
          </p:nvPr>
        </p:nvSpPr>
        <p:spPr/>
        <p:txBody>
          <a:bodyPr/>
          <a:lstStyle/>
          <a:p>
            <a:fld id="{C2B32AA8-9B4E-4D53-AE6E-350E87BFFB19}" type="slidenum">
              <a:rPr lang="fr-CH" smtClean="0"/>
              <a:pPr/>
              <a:t>7</a:t>
            </a:fld>
            <a:endParaRPr lang="fr-CH" dirty="0"/>
          </a:p>
        </p:txBody>
      </p:sp>
    </p:spTree>
    <p:extLst>
      <p:ext uri="{BB962C8B-B14F-4D97-AF65-F5344CB8AC3E}">
        <p14:creationId xmlns:p14="http://schemas.microsoft.com/office/powerpoint/2010/main" val="84447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1055440" y="1051980"/>
            <a:ext cx="10297144" cy="5041316"/>
          </a:xfrm>
        </p:spPr>
        <p:txBody>
          <a:bodyPr>
            <a:normAutofit/>
          </a:bodyPr>
          <a:lstStyle/>
          <a:p>
            <a:r>
              <a:rPr lang="en-US" b="0" dirty="0">
                <a:solidFill>
                  <a:srgbClr val="0060A9"/>
                </a:solidFill>
              </a:rPr>
              <a:t>ExCBs can access reports in the IECEx OCS back office that:</a:t>
            </a:r>
          </a:p>
          <a:p>
            <a:pPr lvl="1"/>
            <a:r>
              <a:rPr lang="en-US" b="0" dirty="0">
                <a:solidFill>
                  <a:srgbClr val="0060A9"/>
                </a:solidFill>
              </a:rPr>
              <a:t>Provide a list of their QARs ‘out of date’</a:t>
            </a:r>
          </a:p>
          <a:p>
            <a:pPr lvl="1"/>
            <a:r>
              <a:rPr lang="en-US" b="0" dirty="0">
                <a:solidFill>
                  <a:srgbClr val="0060A9"/>
                </a:solidFill>
              </a:rPr>
              <a:t>Provide a list of CoCs issued by the ExCB that are linked to their QARs and other ExCBs QARs that are ‘out of date’</a:t>
            </a:r>
          </a:p>
          <a:p>
            <a:pPr lvl="1"/>
            <a:r>
              <a:rPr lang="en-US" b="0" dirty="0">
                <a:solidFill>
                  <a:srgbClr val="0060A9"/>
                </a:solidFill>
              </a:rPr>
              <a:t>These are useful tools for the CB, but in reality as per </a:t>
            </a:r>
            <a:r>
              <a:rPr lang="en-US" altLang="en-US" sz="2800" b="0" dirty="0">
                <a:solidFill>
                  <a:srgbClr val="0060A9"/>
                </a:solidFill>
              </a:rPr>
              <a:t>ISO/IEC 17065 their management system shoul</a:t>
            </a:r>
            <a:r>
              <a:rPr lang="en-US" altLang="en-US" b="0" dirty="0">
                <a:solidFill>
                  <a:srgbClr val="0060A9"/>
                </a:solidFill>
              </a:rPr>
              <a:t>d demonstrate internal tools to manage CoCs issued</a:t>
            </a:r>
            <a:endParaRPr lang="en-US" b="0" dirty="0">
              <a:solidFill>
                <a:srgbClr val="0060A9"/>
              </a:solidFill>
            </a:endParaRPr>
          </a:p>
          <a:p>
            <a:pPr lvl="1"/>
            <a:r>
              <a:rPr lang="en-US" b="0" dirty="0">
                <a:solidFill>
                  <a:srgbClr val="0060A9"/>
                </a:solidFill>
              </a:rPr>
              <a:t>The Secretariat also provides this information to the Assessor as part of the Desktop Review (DTR) prior to a mid-term or re-assessment</a:t>
            </a:r>
          </a:p>
          <a:p>
            <a:pPr marL="0" indent="0">
              <a:buNone/>
            </a:pPr>
            <a:endParaRPr lang="en-AU" sz="2000" dirty="0">
              <a:solidFill>
                <a:srgbClr val="0070C0"/>
              </a:solidFill>
            </a:endParaRPr>
          </a:p>
        </p:txBody>
      </p:sp>
      <p:sp>
        <p:nvSpPr>
          <p:cNvPr id="4" name="Title 3"/>
          <p:cNvSpPr>
            <a:spLocks noGrp="1"/>
          </p:cNvSpPr>
          <p:nvPr>
            <p:ph type="title"/>
          </p:nvPr>
        </p:nvSpPr>
        <p:spPr>
          <a:xfrm>
            <a:off x="1199456" y="187202"/>
            <a:ext cx="10081120" cy="937543"/>
          </a:xfrm>
        </p:spPr>
        <p:txBody>
          <a:bodyPr/>
          <a:lstStyle/>
          <a:p>
            <a:r>
              <a:rPr lang="en-GB" sz="3200" dirty="0">
                <a:solidFill>
                  <a:schemeClr val="tx1"/>
                </a:solidFill>
              </a:rPr>
              <a:t>IECEx OCS Back Office - Reports</a:t>
            </a:r>
          </a:p>
        </p:txBody>
      </p:sp>
      <p:sp>
        <p:nvSpPr>
          <p:cNvPr id="5" name="Slide Number Placeholder 4"/>
          <p:cNvSpPr>
            <a:spLocks noGrp="1"/>
          </p:cNvSpPr>
          <p:nvPr>
            <p:ph type="sldNum" sz="quarter" idx="4"/>
          </p:nvPr>
        </p:nvSpPr>
        <p:spPr/>
        <p:txBody>
          <a:bodyPr/>
          <a:lstStyle/>
          <a:p>
            <a:fld id="{C2B32AA8-9B4E-4D53-AE6E-350E87BFFB19}" type="slidenum">
              <a:rPr lang="fr-CH" smtClean="0"/>
              <a:pPr/>
              <a:t>8</a:t>
            </a:fld>
            <a:endParaRPr lang="fr-CH" dirty="0"/>
          </a:p>
        </p:txBody>
      </p:sp>
    </p:spTree>
    <p:extLst>
      <p:ext uri="{BB962C8B-B14F-4D97-AF65-F5344CB8AC3E}">
        <p14:creationId xmlns:p14="http://schemas.microsoft.com/office/powerpoint/2010/main" val="73788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590400" y="980728"/>
            <a:ext cx="11194232" cy="5472608"/>
          </a:xfrm>
        </p:spPr>
        <p:txBody>
          <a:bodyPr>
            <a:normAutofit fontScale="92500" lnSpcReduction="20000"/>
          </a:bodyPr>
          <a:lstStyle/>
          <a:p>
            <a:r>
              <a:rPr lang="en-AU" sz="2200" b="0" dirty="0">
                <a:solidFill>
                  <a:srgbClr val="0060A9"/>
                </a:solidFill>
              </a:rPr>
              <a:t>When</a:t>
            </a:r>
            <a:r>
              <a:rPr lang="en-AU" sz="2200" b="0" dirty="0">
                <a:solidFill>
                  <a:srgbClr val="0070C0"/>
                </a:solidFill>
              </a:rPr>
              <a:t> a CB issues a CoC linked to their QAR, the management of CoCs are straight forward (less of an issue)</a:t>
            </a:r>
          </a:p>
          <a:p>
            <a:r>
              <a:rPr lang="en-AU" sz="2200" b="0" dirty="0">
                <a:solidFill>
                  <a:srgbClr val="0070C0"/>
                </a:solidFill>
              </a:rPr>
              <a:t>When a CB issues a CoC and they link it to another CBs QAR, then the management of CoCs may be  poorly maintained</a:t>
            </a:r>
          </a:p>
          <a:p>
            <a:pPr lvl="1"/>
            <a:r>
              <a:rPr lang="en-AU" sz="2200" b="0" dirty="0">
                <a:solidFill>
                  <a:srgbClr val="0070C0"/>
                </a:solidFill>
              </a:rPr>
              <a:t>The interdependence of CBs on each other becomes evident</a:t>
            </a:r>
          </a:p>
          <a:p>
            <a:pPr lvl="1"/>
            <a:r>
              <a:rPr lang="en-AU" sz="2200" b="0" dirty="0">
                <a:solidFill>
                  <a:srgbClr val="0070C0"/>
                </a:solidFill>
              </a:rPr>
              <a:t>The management of the CoCs becomes challenging for CBs</a:t>
            </a:r>
          </a:p>
          <a:p>
            <a:pPr lvl="1"/>
            <a:r>
              <a:rPr lang="en-AU" sz="2200" b="0" dirty="0">
                <a:solidFill>
                  <a:srgbClr val="0070C0"/>
                </a:solidFill>
              </a:rPr>
              <a:t>The management of the CoCs may be challenging for the manufacturer</a:t>
            </a:r>
          </a:p>
          <a:p>
            <a:pPr lvl="1"/>
            <a:endParaRPr lang="en-AU" sz="2200" b="0" dirty="0">
              <a:solidFill>
                <a:srgbClr val="0070C0"/>
              </a:solidFill>
            </a:endParaRPr>
          </a:p>
          <a:p>
            <a:r>
              <a:rPr lang="en-AU" sz="2200" b="0" dirty="0">
                <a:solidFill>
                  <a:srgbClr val="0070C0"/>
                </a:solidFill>
              </a:rPr>
              <a:t>Manufacturers may be unaware of the consequences when they change CB for QAR audits</a:t>
            </a:r>
          </a:p>
          <a:p>
            <a:pPr lvl="1"/>
            <a:r>
              <a:rPr lang="en-AU" sz="2200" b="0" dirty="0">
                <a:solidFill>
                  <a:srgbClr val="0070C0"/>
                </a:solidFill>
              </a:rPr>
              <a:t>May result in CoCs not being up-issued to the new QAR, or taking months and sometime years to achieve this</a:t>
            </a:r>
          </a:p>
          <a:p>
            <a:pPr lvl="1"/>
            <a:r>
              <a:rPr lang="en-AU" sz="2200" b="0" dirty="0">
                <a:solidFill>
                  <a:srgbClr val="0070C0"/>
                </a:solidFill>
              </a:rPr>
              <a:t>Should there be a clause in all CBs T&amp;C that if a manufacturer changes CB to continue QAR surveillance, then they must instruct the other CBs to ensure the CoCs previously linked to the old QAR are up-issued to the new QAR (IECEx technical change of CoC) and are aware of the cost implications?</a:t>
            </a:r>
          </a:p>
          <a:p>
            <a:r>
              <a:rPr lang="en-AU" sz="2200" b="0" dirty="0">
                <a:solidFill>
                  <a:srgbClr val="0070C0"/>
                </a:solidFill>
              </a:rPr>
              <a:t>Assessors ask CBs during the mid-term assessment if they have any CoCs linked to out of date QARs, then have them log into the IECEx back office - Reports and show the assessor if and how many CoCs they have and how many are linked to other CB QARs ‘out of date’.  If the number is excessive then this is recorded as an action.</a:t>
            </a:r>
          </a:p>
          <a:p>
            <a:pPr lvl="1"/>
            <a:endParaRPr lang="en-AU" sz="1800" dirty="0">
              <a:solidFill>
                <a:srgbClr val="0070C0"/>
              </a:solidFill>
            </a:endParaRPr>
          </a:p>
        </p:txBody>
      </p:sp>
      <p:sp>
        <p:nvSpPr>
          <p:cNvPr id="4" name="Title 3"/>
          <p:cNvSpPr>
            <a:spLocks noGrp="1"/>
          </p:cNvSpPr>
          <p:nvPr>
            <p:ph type="title"/>
          </p:nvPr>
        </p:nvSpPr>
        <p:spPr>
          <a:xfrm>
            <a:off x="839416" y="136523"/>
            <a:ext cx="9865096" cy="937543"/>
          </a:xfrm>
        </p:spPr>
        <p:txBody>
          <a:bodyPr/>
          <a:lstStyle/>
          <a:p>
            <a:r>
              <a:rPr lang="en-GB" sz="2400" dirty="0">
                <a:solidFill>
                  <a:schemeClr val="tx1"/>
                </a:solidFill>
              </a:rPr>
              <a:t>Key challenges</a:t>
            </a:r>
          </a:p>
        </p:txBody>
      </p:sp>
      <p:sp>
        <p:nvSpPr>
          <p:cNvPr id="5" name="Slide Number Placeholder 4"/>
          <p:cNvSpPr>
            <a:spLocks noGrp="1"/>
          </p:cNvSpPr>
          <p:nvPr>
            <p:ph type="sldNum" sz="quarter" idx="4"/>
          </p:nvPr>
        </p:nvSpPr>
        <p:spPr/>
        <p:txBody>
          <a:bodyPr/>
          <a:lstStyle/>
          <a:p>
            <a:fld id="{C2B32AA8-9B4E-4D53-AE6E-350E87BFFB19}" type="slidenum">
              <a:rPr lang="fr-CH" smtClean="0"/>
              <a:pPr/>
              <a:t>9</a:t>
            </a:fld>
            <a:endParaRPr lang="fr-CH" dirty="0"/>
          </a:p>
        </p:txBody>
      </p:sp>
    </p:spTree>
    <p:extLst>
      <p:ext uri="{BB962C8B-B14F-4D97-AF65-F5344CB8AC3E}">
        <p14:creationId xmlns:p14="http://schemas.microsoft.com/office/powerpoint/2010/main" val="3423873293"/>
      </p:ext>
    </p:extLst>
  </p:cSld>
  <p:clrMapOvr>
    <a:masterClrMapping/>
  </p:clrMapOvr>
</p:sld>
</file>

<file path=ppt/theme/theme1.xml><?xml version="1.0" encoding="utf-8"?>
<a:theme xmlns:a="http://schemas.openxmlformats.org/drawingml/2006/main" name="Presentation IECRE 2019_16x9">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ECEx 2021.pptx" id="{56D523B7-595E-4E8C-AB91-1B71A27EDCD1}" vid="{EB027F39-657C-4C5E-81CE-CF848534E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5FBED814CC6C4393EDC1E65CB80B78" ma:contentTypeVersion="10" ma:contentTypeDescription="Create a new document." ma:contentTypeScope="" ma:versionID="f874878994e5948360d18ce509a34e55">
  <xsd:schema xmlns:xsd="http://www.w3.org/2001/XMLSchema" xmlns:xs="http://www.w3.org/2001/XMLSchema" xmlns:p="http://schemas.microsoft.com/office/2006/metadata/properties" xmlns:ns3="f1a377dc-afb8-403b-a51d-1cfadd9adcd0" targetNamespace="http://schemas.microsoft.com/office/2006/metadata/properties" ma:root="true" ma:fieldsID="1b50c9961f842c34c68b5286009136f0" ns3:_="">
    <xsd:import namespace="f1a377dc-afb8-403b-a51d-1cfadd9adcd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377dc-afb8-403b-a51d-1cfadd9adc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3386B8-5CA9-4873-AFB9-B7C0AB03EFA3}">
  <ds:schemaRefs>
    <ds:schemaRef ds:uri="http://schemas.microsoft.com/sharepoint/v3/contenttype/forms"/>
  </ds:schemaRefs>
</ds:datastoreItem>
</file>

<file path=customXml/itemProps2.xml><?xml version="1.0" encoding="utf-8"?>
<ds:datastoreItem xmlns:ds="http://schemas.openxmlformats.org/officeDocument/2006/customXml" ds:itemID="{D299D477-5DD6-44C1-859F-35FE07141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377dc-afb8-403b-a51d-1cfadd9ad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FBCF1-7381-4C02-9591-DD0B309289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 IECEx 2021</Template>
  <TotalTime>3270</TotalTime>
  <Words>882</Words>
  <Application>Microsoft Office PowerPoint</Application>
  <PresentationFormat>Widescreen</PresentationFormat>
  <Paragraphs>71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Symbol</vt:lpstr>
      <vt:lpstr>Presentation IECRE 2019_16x9</vt:lpstr>
      <vt:lpstr>Secretariat Compliance Review of ExCBs Management of CoC and QARs</vt:lpstr>
      <vt:lpstr>Management of IECEx QARs and CoCs</vt:lpstr>
      <vt:lpstr> </vt:lpstr>
      <vt:lpstr>PowerPoint Presentation</vt:lpstr>
      <vt:lpstr>PowerPoint Presentation</vt:lpstr>
      <vt:lpstr>PowerPoint Presentation</vt:lpstr>
      <vt:lpstr>Why do QARs go out of date and what happens to the CoCs? </vt:lpstr>
      <vt:lpstr>IECEx OCS Back Office - Reports</vt:lpstr>
      <vt:lpstr>Key challenges</vt:lpstr>
      <vt:lpstr>Conclusion</vt:lpstr>
    </vt:vector>
  </TitlesOfParts>
  <Company>International Electrotechnical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IECEx Assessor Survey – Remote Assessments</dc:title>
  <dc:creator>Mike Roy</dc:creator>
  <cp:lastModifiedBy>Mike Roy</cp:lastModifiedBy>
  <cp:revision>74</cp:revision>
  <dcterms:created xsi:type="dcterms:W3CDTF">2021-07-02T05:05:25Z</dcterms:created>
  <dcterms:modified xsi:type="dcterms:W3CDTF">2021-08-31T01:47:07Z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0x0101005B5FBED814CC6C4393EDC1E65CB80B78</vt:lpwstr>
  </property>
</Properties>
</file>