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302" r:id="rId5"/>
    <p:sldId id="300" r:id="rId6"/>
    <p:sldId id="294" r:id="rId7"/>
    <p:sldId id="305" r:id="rId8"/>
    <p:sldId id="312" r:id="rId9"/>
    <p:sldId id="311" r:id="rId10"/>
    <p:sldId id="310" r:id="rId11"/>
    <p:sldId id="309" r:id="rId12"/>
    <p:sldId id="293" r:id="rId13"/>
    <p:sldId id="319" r:id="rId14"/>
    <p:sldId id="323" r:id="rId15"/>
    <p:sldId id="308" r:id="rId16"/>
    <p:sldId id="307" r:id="rId17"/>
    <p:sldId id="324" r:id="rId18"/>
    <p:sldId id="314" r:id="rId19"/>
    <p:sldId id="318" r:id="rId20"/>
    <p:sldId id="321" r:id="rId21"/>
    <p:sldId id="315" r:id="rId22"/>
    <p:sldId id="322" r:id="rId23"/>
    <p:sldId id="316" r:id="rId24"/>
    <p:sldId id="320" r:id="rId25"/>
    <p:sldId id="317" r:id="rId26"/>
    <p:sldId id="30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8" userDrawn="1">
          <p15:clr>
            <a:srgbClr val="A4A3A4"/>
          </p15:clr>
        </p15:guide>
        <p15:guide id="2" pos="2880" userDrawn="1">
          <p15:clr>
            <a:srgbClr val="A4A3A4"/>
          </p15:clr>
        </p15:guide>
        <p15:guide id="3" orient="horz" pos="67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Amos" initials="MA" lastIdx="14" clrIdx="0">
    <p:extLst>
      <p:ext uri="{19B8F6BF-5375-455C-9EA6-DF929625EA0E}">
        <p15:presenceInfo xmlns:p15="http://schemas.microsoft.com/office/powerpoint/2012/main" userId="Mark Amos" providerId="None"/>
      </p:ext>
    </p:extLst>
  </p:cmAuthor>
  <p:cmAuthor id="2" name="Mike Roy" initials="MR" lastIdx="3" clrIdx="1">
    <p:extLst>
      <p:ext uri="{19B8F6BF-5375-455C-9EA6-DF929625EA0E}">
        <p15:presenceInfo xmlns:p15="http://schemas.microsoft.com/office/powerpoint/2012/main" userId="S::Mike.Roy@iecex.com::e4a7f490-74b6-4e60-82e4-be6994f6ad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9"/>
    <a:srgbClr val="1F4B7D"/>
    <a:srgbClr val="7C7C7C"/>
    <a:srgbClr val="0058A2"/>
    <a:srgbClr val="1F497D"/>
    <a:srgbClr val="FFFF00"/>
    <a:srgbClr val="58585A"/>
    <a:srgbClr val="DCDCDC"/>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8993" autoAdjust="0"/>
  </p:normalViewPr>
  <p:slideViewPr>
    <p:cSldViewPr>
      <p:cViewPr varScale="1">
        <p:scale>
          <a:sx n="111" d="100"/>
          <a:sy n="111" d="100"/>
        </p:scale>
        <p:origin x="1398" y="84"/>
      </p:cViewPr>
      <p:guideLst>
        <p:guide orient="horz" pos="678"/>
        <p:guide pos="2880"/>
        <p:guide orient="horz" pos="67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1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404929-0CB8-4C8F-B35E-07CE3AFAB9F7}" type="datetimeFigureOut">
              <a:rPr lang="fr-CH" smtClean="0"/>
              <a:t>29.07.2021</a:t>
            </a:fld>
            <a:endParaRPr lang="fr-C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542417-273F-4C42-B2FF-65DB4A2BE73C}" type="slidenum">
              <a:rPr lang="fr-CH" smtClean="0"/>
              <a:t>‹#›</a:t>
            </a:fld>
            <a:endParaRPr lang="fr-CH"/>
          </a:p>
        </p:txBody>
      </p:sp>
    </p:spTree>
    <p:extLst>
      <p:ext uri="{BB962C8B-B14F-4D97-AF65-F5344CB8AC3E}">
        <p14:creationId xmlns:p14="http://schemas.microsoft.com/office/powerpoint/2010/main" val="199232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7E8E0-0D3D-41CA-8D25-F5788B785494}" type="datetimeFigureOut">
              <a:rPr lang="en-US" smtClean="0"/>
              <a:t>7/29/2021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776D2D-CF9E-47DC-A4C3-3C5A97CA6010}" type="slidenum">
              <a:rPr lang="en-US" smtClean="0"/>
              <a:t>‹#›</a:t>
            </a:fld>
            <a:endParaRPr lang="en-US"/>
          </a:p>
        </p:txBody>
      </p:sp>
    </p:spTree>
    <p:extLst>
      <p:ext uri="{BB962C8B-B14F-4D97-AF65-F5344CB8AC3E}">
        <p14:creationId xmlns:p14="http://schemas.microsoft.com/office/powerpoint/2010/main" val="257623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2" y="2"/>
            <a:ext cx="9166225" cy="5455059"/>
          </a:xfrm>
        </p:spPr>
        <p:txBody>
          <a:bodyPr/>
          <a:lstStyle/>
          <a:p>
            <a:r>
              <a:rPr lang="en-US"/>
              <a:t>Click icon to add picture</a:t>
            </a:r>
            <a:endParaRPr lang="en-GB"/>
          </a:p>
        </p:txBody>
      </p:sp>
      <p:sp>
        <p:nvSpPr>
          <p:cNvPr id="8" name="Rectangle 7"/>
          <p:cNvSpPr/>
          <p:nvPr userDrawn="1"/>
        </p:nvSpPr>
        <p:spPr>
          <a:xfrm>
            <a:off x="0" y="5455060"/>
            <a:ext cx="9165556"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800"/>
          </a:p>
        </p:txBody>
      </p:sp>
      <p:sp>
        <p:nvSpPr>
          <p:cNvPr id="2" name="Titre 1"/>
          <p:cNvSpPr>
            <a:spLocks noGrp="1"/>
          </p:cNvSpPr>
          <p:nvPr>
            <p:ph type="title" hasCustomPrompt="1"/>
          </p:nvPr>
        </p:nvSpPr>
        <p:spPr>
          <a:xfrm>
            <a:off x="467545" y="3794402"/>
            <a:ext cx="8352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lvl1pPr algn="ctr">
              <a:defRPr lang="fr-CH" sz="4000">
                <a:ln w="11430">
                  <a:solidFill>
                    <a:schemeClr val="tx2"/>
                  </a:solidFill>
                </a:ln>
                <a:solidFill>
                  <a:srgbClr val="FFC000"/>
                </a:solidFill>
                <a:effectLst/>
              </a:defRPr>
            </a:lvl1pPr>
          </a:lstStyle>
          <a:p>
            <a:r>
              <a:rPr lang="en-US" dirty="0"/>
              <a:t>Presentation title</a:t>
            </a:r>
            <a:br>
              <a:rPr lang="en-US" dirty="0"/>
            </a:br>
            <a:r>
              <a:rPr lang="en-US" dirty="0"/>
              <a:t>(change font </a:t>
            </a:r>
            <a:r>
              <a:rPr lang="en-US" dirty="0" err="1"/>
              <a:t>colour</a:t>
            </a:r>
            <a:r>
              <a:rPr lang="en-US" dirty="0"/>
              <a:t> if required)</a:t>
            </a:r>
            <a:endParaRPr lang="en-US" sz="5000" b="1" dirty="0">
              <a:ln w="11430">
                <a:solidFill>
                  <a:schemeClr val="tx2"/>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p:txBody>
      </p:sp>
      <p:pic>
        <p:nvPicPr>
          <p:cNvPr id="10" name="Picture 9">
            <a:extLst>
              <a:ext uri="{FF2B5EF4-FFF2-40B4-BE49-F238E27FC236}">
                <a16:creationId xmlns:a16="http://schemas.microsoft.com/office/drawing/2014/main" id="{522DCD15-B137-4812-BAB1-358345E0CC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6670100" y="5517233"/>
            <a:ext cx="2438405" cy="1322835"/>
          </a:xfrm>
          <a:prstGeom prst="rect">
            <a:avLst/>
          </a:prstGeom>
        </p:spPr>
      </p:pic>
    </p:spTree>
    <p:extLst>
      <p:ext uri="{BB962C8B-B14F-4D97-AF65-F5344CB8AC3E}">
        <p14:creationId xmlns:p14="http://schemas.microsoft.com/office/powerpoint/2010/main" val="272005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8294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31168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round tab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5591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ormity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2717307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84583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ircle background &amp; text">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06466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ircle background &amp; tex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p>
            <a:r>
              <a:rPr lang="en-US" dirty="0"/>
              <a:t>Title size 30 to 50</a:t>
            </a:r>
            <a:endParaRPr lang="fr-FR" dirty="0"/>
          </a:p>
        </p:txBody>
      </p:sp>
      <p:sp>
        <p:nvSpPr>
          <p:cNvPr id="5"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901882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ircle background &amp; text">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p>
            <a:r>
              <a:rPr lang="en-US" dirty="0"/>
              <a:t>Title size 30 to 50</a:t>
            </a:r>
            <a:endParaRPr lang="fr-FR" dirty="0"/>
          </a:p>
        </p:txBody>
      </p:sp>
      <p:sp>
        <p:nvSpPr>
          <p:cNvPr id="4"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03108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ld background &amp; text">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414351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hite background &amp; image/tex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442800" y="187202"/>
            <a:ext cx="8280000" cy="1609619"/>
          </a:xfrm>
          <a:prstGeom prst="rect">
            <a:avLst/>
          </a:prstGeom>
        </p:spPr>
        <p:txBody>
          <a:bodyPr/>
          <a:lstStyle>
            <a:lvl1pPr>
              <a:defRPr baseline="0"/>
            </a:lvl1pPr>
          </a:lstStyle>
          <a:p>
            <a:r>
              <a:rPr lang="en-US" dirty="0"/>
              <a:t>Chapter slide</a:t>
            </a:r>
            <a:br>
              <a:rPr lang="en-US" dirty="0"/>
            </a:br>
            <a:r>
              <a:rPr lang="en-US" dirty="0"/>
              <a:t>Title size 30 t0 50</a:t>
            </a:r>
            <a:endParaRPr lang="fr-FR" dirty="0"/>
          </a:p>
        </p:txBody>
      </p:sp>
      <p:sp>
        <p:nvSpPr>
          <p:cNvPr id="7"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8" name="Picture Placeholder 2"/>
          <p:cNvSpPr>
            <a:spLocks noGrp="1"/>
          </p:cNvSpPr>
          <p:nvPr>
            <p:ph type="pic" sz="quarter" idx="11"/>
          </p:nvPr>
        </p:nvSpPr>
        <p:spPr>
          <a:xfrm>
            <a:off x="442800" y="2094792"/>
            <a:ext cx="8701200" cy="3062400"/>
          </a:xfrm>
          <a:noFill/>
        </p:spPr>
        <p:txBody>
          <a:bodyPr/>
          <a:lstStyle/>
          <a:p>
            <a:r>
              <a:rPr lang="en-US"/>
              <a:t>Click icon to add picture</a:t>
            </a:r>
            <a:endParaRPr lang="en-GB"/>
          </a:p>
        </p:txBody>
      </p:sp>
    </p:spTree>
    <p:extLst>
      <p:ext uri="{BB962C8B-B14F-4D97-AF65-F5344CB8AC3E}">
        <p14:creationId xmlns:p14="http://schemas.microsoft.com/office/powerpoint/2010/main" val="17028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ize image &amp; titl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noFill/>
        </p:spPr>
        <p:txBody>
          <a:bodyPr/>
          <a:lstStyle>
            <a:lvl1pPr>
              <a:defRPr/>
            </a:lvl1pPr>
          </a:lstStyle>
          <a:p>
            <a:r>
              <a:rPr lang="en-US" dirty="0"/>
              <a:t>Picture</a:t>
            </a:r>
            <a:endParaRPr lang="en-GB" dirty="0"/>
          </a:p>
        </p:txBody>
      </p:sp>
      <p:sp>
        <p:nvSpPr>
          <p:cNvPr id="7" name="Titre 1"/>
          <p:cNvSpPr>
            <a:spLocks noGrp="1"/>
          </p:cNvSpPr>
          <p:nvPr>
            <p:ph type="title" hasCustomPrompt="1"/>
          </p:nvPr>
        </p:nvSpPr>
        <p:spPr>
          <a:xfrm>
            <a:off x="442800" y="1226851"/>
            <a:ext cx="8280000" cy="1323439"/>
          </a:xfrm>
          <a:prstGeom prst="rect">
            <a:avLst/>
          </a:prstGeom>
          <a:noFill/>
        </p:spPr>
        <p:txBody>
          <a:bodyPr wrap="square" lIns="91440" tIns="45720" rIns="91440" bIns="45720">
            <a:spAutoFit/>
            <a:scene3d>
              <a:camera prst="orthographicFront"/>
              <a:lightRig rig="flat" dir="tl">
                <a:rot lat="0" lon="0" rev="6600000"/>
              </a:lightRig>
            </a:scene3d>
            <a:sp3d>
              <a:contourClr>
                <a:schemeClr val="accent2">
                  <a:shade val="75000"/>
                </a:schemeClr>
              </a:contourClr>
            </a:sp3d>
          </a:bodyPr>
          <a:lstStyle>
            <a:lvl1pPr>
              <a:defRPr lang="fr-CH" sz="4000" baseline="0">
                <a:ln w="11430">
                  <a:solidFill>
                    <a:schemeClr val="tx2"/>
                  </a:solidFill>
                </a:ln>
                <a:solidFill>
                  <a:srgbClr val="FFC000"/>
                </a:solidFill>
                <a:effectLst/>
              </a:defRPr>
            </a:lvl1pPr>
          </a:lstStyle>
          <a:p>
            <a:pPr lvl="0"/>
            <a:r>
              <a:rPr lang="en-US" dirty="0"/>
              <a:t>Add title 30 to 60 </a:t>
            </a:r>
            <a:br>
              <a:rPr lang="en-US" dirty="0"/>
            </a:br>
            <a:r>
              <a:rPr lang="en-US" dirty="0"/>
              <a:t>(change font </a:t>
            </a:r>
            <a:r>
              <a:rPr lang="en-US" dirty="0" err="1"/>
              <a:t>colour</a:t>
            </a:r>
            <a:r>
              <a:rPr lang="en-US" dirty="0"/>
              <a:t> if required)</a:t>
            </a:r>
            <a:endParaRPr lang="fr-CH" dirty="0"/>
          </a:p>
        </p:txBody>
      </p:sp>
      <p:sp>
        <p:nvSpPr>
          <p:cNvPr id="5"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6" name="Picture Placeholder 3"/>
          <p:cNvSpPr>
            <a:spLocks noGrp="1" noChangeAspect="1"/>
          </p:cNvSpPr>
          <p:nvPr>
            <p:ph type="pic" sz="quarter" idx="11" hasCustomPrompt="1"/>
          </p:nvPr>
        </p:nvSpPr>
        <p:spPr>
          <a:xfrm>
            <a:off x="8315913" y="6021288"/>
            <a:ext cx="792088" cy="650712"/>
          </a:xfrm>
        </p:spPr>
        <p:txBody>
          <a:bodyPr/>
          <a:lstStyle>
            <a:lvl1pPr marL="0" indent="0">
              <a:buNone/>
              <a:defRPr sz="1600"/>
            </a:lvl1pPr>
          </a:lstStyle>
          <a:p>
            <a:r>
              <a:rPr lang="en-GB" dirty="0"/>
              <a:t>Logo</a:t>
            </a:r>
          </a:p>
        </p:txBody>
      </p:sp>
    </p:spTree>
    <p:extLst>
      <p:ext uri="{BB962C8B-B14F-4D97-AF65-F5344CB8AC3E}">
        <p14:creationId xmlns:p14="http://schemas.microsoft.com/office/powerpoint/2010/main" val="59272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background &amp; image/text">
    <p:spTree>
      <p:nvGrpSpPr>
        <p:cNvPr id="1" name=""/>
        <p:cNvGrpSpPr/>
        <p:nvPr/>
      </p:nvGrpSpPr>
      <p:grpSpPr>
        <a:xfrm>
          <a:off x="0" y="0"/>
          <a:ext cx="0" cy="0"/>
          <a:chOff x="0" y="0"/>
          <a:chExt cx="0" cy="0"/>
        </a:xfrm>
      </p:grpSpPr>
      <p:sp>
        <p:nvSpPr>
          <p:cNvPr id="8" name="Content Placeholder 3"/>
          <p:cNvSpPr>
            <a:spLocks noGrp="1"/>
          </p:cNvSpPr>
          <p:nvPr>
            <p:ph sz="half" idx="2" hasCustomPrompt="1"/>
          </p:nvPr>
        </p:nvSpPr>
        <p:spPr>
          <a:xfrm>
            <a:off x="442800" y="1602000"/>
            <a:ext cx="4068000" cy="4420800"/>
          </a:xfrm>
        </p:spPr>
        <p:txBody>
          <a:bodyPr/>
          <a:lstStyle>
            <a:lvl1pPr marL="457200" indent="-457200">
              <a:spcBef>
                <a:spcPts val="1200"/>
              </a:spcBef>
              <a:spcAft>
                <a:spcPts val="0"/>
              </a:spcAft>
              <a:buFont typeface="Arial" pitchFamily="34" charset="0"/>
              <a:buChar char="•"/>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9" name="Content Placeholder 3"/>
          <p:cNvSpPr>
            <a:spLocks noGrp="1"/>
          </p:cNvSpPr>
          <p:nvPr>
            <p:ph sz="half" idx="15" hasCustomPrompt="1"/>
          </p:nvPr>
        </p:nvSpPr>
        <p:spPr>
          <a:xfrm>
            <a:off x="4644008" y="1602000"/>
            <a:ext cx="4068000" cy="4420800"/>
          </a:xfrm>
        </p:spPr>
        <p:txBody>
          <a:bodyPr/>
          <a:lstStyle>
            <a:lvl1pPr>
              <a:spcBef>
                <a:spcPts val="1200"/>
              </a:spcBef>
              <a:spcAft>
                <a:spcPts val="0"/>
              </a:spcAft>
              <a:defRPr sz="2800" baseline="0"/>
            </a:lvl1pPr>
            <a:lvl2pPr marL="809625" indent="-447675" algn="l" defTabSz="914400" rtl="0" eaLnBrk="1" latinLnBrk="0" hangingPunct="1">
              <a:spcBef>
                <a:spcPts val="600"/>
              </a:spcBef>
              <a:buFont typeface="Symbol" pitchFamily="18" charset="2"/>
              <a:buChar char=""/>
              <a:defRPr lang="en-US" sz="2800" b="1" kern="1200" baseline="0" dirty="0" smtClean="0">
                <a:solidFill>
                  <a:srgbClr val="58585A"/>
                </a:solidFill>
                <a:latin typeface="+mn-lt"/>
                <a:ea typeface="+mn-ea"/>
                <a:cs typeface="+mn-cs"/>
              </a:defRPr>
            </a:lvl2pPr>
            <a:lvl3pPr marL="914400" indent="0">
              <a:buNone/>
              <a:defRPr sz="2400"/>
            </a:lvl3pPr>
            <a:lvl4pPr>
              <a:defRPr sz="1600"/>
            </a:lvl4pPr>
            <a:lvl5pPr>
              <a:defRPr sz="1600"/>
            </a:lvl5pPr>
            <a:lvl6pPr>
              <a:defRPr sz="1600"/>
            </a:lvl6pPr>
            <a:lvl7pPr>
              <a:defRPr sz="1600"/>
            </a:lvl7pPr>
            <a:lvl8pPr>
              <a:defRPr sz="1600"/>
            </a:lvl8pPr>
            <a:lvl9pPr>
              <a:defRPr sz="1600"/>
            </a:lvl9pPr>
          </a:lstStyle>
          <a:p>
            <a:pPr lvl="0"/>
            <a:r>
              <a:rPr lang="en-US" dirty="0"/>
              <a:t>Add text: font size 28 to 38 / or image</a:t>
            </a:r>
          </a:p>
          <a:p>
            <a:pPr marL="809625" lvl="1" indent="-447675" algn="l" defTabSz="914400" rtl="0" eaLnBrk="1" latinLnBrk="0" hangingPunct="1">
              <a:spcBef>
                <a:spcPts val="600"/>
              </a:spcBef>
              <a:buFont typeface="Symbol" pitchFamily="18" charset="2"/>
              <a:buChar char=""/>
            </a:pPr>
            <a:r>
              <a:rPr lang="en-US" dirty="0"/>
              <a:t>Second level: font size 28</a:t>
            </a:r>
          </a:p>
          <a:p>
            <a:pPr lvl="0"/>
            <a:endParaRPr lang="en-US" dirty="0"/>
          </a:p>
        </p:txBody>
      </p:sp>
      <p:sp>
        <p:nvSpPr>
          <p:cNvPr id="6" name="Title 5"/>
          <p:cNvSpPr>
            <a:spLocks noGrp="1"/>
          </p:cNvSpPr>
          <p:nvPr>
            <p:ph type="title" hasCustomPrompt="1"/>
          </p:nvPr>
        </p:nvSpPr>
        <p:spPr>
          <a:xfrm>
            <a:off x="442800" y="187203"/>
            <a:ext cx="8280000" cy="1325563"/>
          </a:xfrm>
          <a:prstGeom prst="rect">
            <a:avLst/>
          </a:prstGeom>
        </p:spPr>
        <p:txBody>
          <a:bodyPr/>
          <a:lstStyle/>
          <a:p>
            <a:r>
              <a:rPr lang="en-US" dirty="0"/>
              <a:t>Title size 30 to 50</a:t>
            </a:r>
            <a:endParaRPr lang="fr-FR" dirty="0"/>
          </a:p>
        </p:txBody>
      </p:sp>
      <p:sp>
        <p:nvSpPr>
          <p:cNvPr id="7"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314912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vl3pPr>
              <a:defRPr baseline="0"/>
            </a:lvl3pPr>
          </a:lstStyle>
          <a:p>
            <a:pPr lvl="0"/>
            <a:r>
              <a:rPr lang="en-US" dirty="0"/>
              <a:t>Add text: font size 24 to 38</a:t>
            </a:r>
          </a:p>
          <a:p>
            <a:pPr lvl="0"/>
            <a:r>
              <a:rPr lang="en-US" dirty="0"/>
              <a:t>Add text: font size 24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baseline="0"/>
            </a:lvl1pPr>
          </a:lstStyle>
          <a:p>
            <a:r>
              <a:rPr lang="en-US" dirty="0"/>
              <a:t>Title size 20 to 40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9609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wth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6080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work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vl3pPr>
              <a:defRPr/>
            </a:lvl3pPr>
          </a:lstStyle>
          <a:p>
            <a:pPr lvl="0"/>
            <a:r>
              <a:rPr lang="en-US" dirty="0"/>
              <a:t>Add text: font size 16 to 38</a:t>
            </a:r>
          </a:p>
          <a:p>
            <a:pPr lvl="0"/>
            <a:r>
              <a:rPr lang="en-US" dirty="0"/>
              <a:t>Add text: font size 16 to 38</a:t>
            </a:r>
          </a:p>
          <a:p>
            <a:pPr lvl="1"/>
            <a:r>
              <a:rPr lang="en-US" dirty="0"/>
              <a:t>Add text: font size 16</a:t>
            </a:r>
          </a:p>
          <a:p>
            <a:pPr lvl="2"/>
            <a:r>
              <a:rPr lang="en-US" dirty="0"/>
              <a:t>Add text: font size 14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16 to 30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47074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background &amp;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42801" y="1602000"/>
            <a:ext cx="8280920" cy="4420800"/>
          </a:xfrm>
        </p:spPr>
        <p:txBody>
          <a:bodyPr/>
          <a:lstStyle>
            <a:lvl1pPr>
              <a:defRPr/>
            </a:lvl1pPr>
            <a:lvl2pPr>
              <a:defRPr baseline="0"/>
            </a:lvl2pPr>
          </a:lstStyle>
          <a:p>
            <a:pPr lvl="0"/>
            <a:r>
              <a:rPr lang="en-US" dirty="0"/>
              <a:t>Add text: font size 28 to 38</a:t>
            </a:r>
          </a:p>
          <a:p>
            <a:pPr lvl="0"/>
            <a:r>
              <a:rPr lang="en-US" dirty="0"/>
              <a:t>Add text: font size 28 to 38</a:t>
            </a:r>
          </a:p>
          <a:p>
            <a:pPr lvl="1"/>
            <a:r>
              <a:rPr lang="en-US" dirty="0"/>
              <a:t>Add text: font size 28</a:t>
            </a:r>
          </a:p>
          <a:p>
            <a:pPr lvl="2"/>
            <a:r>
              <a:rPr lang="en-US" dirty="0"/>
              <a:t>Add text: font size 24</a:t>
            </a:r>
          </a:p>
        </p:txBody>
      </p:sp>
      <p:sp>
        <p:nvSpPr>
          <p:cNvPr id="3" name="Title 2"/>
          <p:cNvSpPr>
            <a:spLocks noGrp="1"/>
          </p:cNvSpPr>
          <p:nvPr>
            <p:ph type="title" hasCustomPrompt="1"/>
          </p:nvPr>
        </p:nvSpPr>
        <p:spPr>
          <a:xfrm>
            <a:off x="442800" y="187203"/>
            <a:ext cx="8280000" cy="1325563"/>
          </a:xfrm>
          <a:prstGeom prst="rect">
            <a:avLst/>
          </a:prstGeom>
        </p:spPr>
        <p:txBody>
          <a:bodyPr/>
          <a:lstStyle>
            <a:lvl1pPr>
              <a:defRPr/>
            </a:lvl1pPr>
          </a:lstStyle>
          <a:p>
            <a:r>
              <a:rPr lang="en-US" dirty="0"/>
              <a:t>Title size 30 to 50</a:t>
            </a:r>
            <a:endParaRPr lang="fr-FR"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Tree>
    <p:extLst>
      <p:ext uri="{BB962C8B-B14F-4D97-AF65-F5344CB8AC3E}">
        <p14:creationId xmlns:p14="http://schemas.microsoft.com/office/powerpoint/2010/main" val="128626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800" y="1600201"/>
            <a:ext cx="8280000" cy="4421088"/>
          </a:xfrm>
          <a:prstGeom prst="rect">
            <a:avLst/>
          </a:prstGeom>
        </p:spPr>
        <p:txBody>
          <a:bodyPr vert="horz" lIns="91440" tIns="45720" rIns="91440" bIns="45720" rtlCol="0">
            <a:normAutofit/>
          </a:bodyPr>
          <a:lstStyle/>
          <a:p>
            <a:pPr lvl="0"/>
            <a:r>
              <a:rPr lang="en-US" dirty="0"/>
              <a:t>Click to edit Master text styles</a:t>
            </a:r>
          </a:p>
          <a:p>
            <a:pPr marL="342900" marR="0" lvl="0" indent="-342900" algn="l" defTabSz="914400" rtl="0" eaLnBrk="1" fontAlgn="auto" latinLnBrk="0" hangingPunct="1">
              <a:lnSpc>
                <a:spcPct val="100000"/>
              </a:lnSpc>
              <a:spcBef>
                <a:spcPts val="600"/>
              </a:spcBef>
              <a:spcAft>
                <a:spcPts val="0"/>
              </a:spcAft>
              <a:buClrTx/>
              <a:buSzTx/>
              <a:buFont typeface="Arial" pitchFamily="34" charset="0"/>
              <a:buChar char="•"/>
              <a:tabLst/>
              <a:defRPr/>
            </a:pPr>
            <a:r>
              <a:rPr lang="en-US" dirty="0"/>
              <a:t>Click to edit Master text styles</a:t>
            </a:r>
          </a:p>
          <a:p>
            <a:pPr lvl="1"/>
            <a:r>
              <a:rPr lang="en-US" dirty="0"/>
              <a:t>Second level</a:t>
            </a:r>
          </a:p>
          <a:p>
            <a:pPr lvl="1"/>
            <a:r>
              <a:rPr lang="en-US" dirty="0"/>
              <a:t>Second level</a:t>
            </a:r>
          </a:p>
          <a:p>
            <a:pPr lvl="2"/>
            <a:r>
              <a:rPr lang="en-US" dirty="0"/>
              <a:t>Third level</a:t>
            </a:r>
          </a:p>
          <a:p>
            <a:pPr lvl="2"/>
            <a:endParaRPr lang="en-US" dirty="0"/>
          </a:p>
          <a:p>
            <a:pPr lvl="1"/>
            <a:endParaRPr lang="en-US" dirty="0"/>
          </a:p>
        </p:txBody>
      </p:sp>
      <p:sp>
        <p:nvSpPr>
          <p:cNvPr id="4" name="Date Placeholder 3"/>
          <p:cNvSpPr>
            <a:spLocks noGrp="1"/>
          </p:cNvSpPr>
          <p:nvPr>
            <p:ph type="dt" sz="half" idx="2"/>
          </p:nvPr>
        </p:nvSpPr>
        <p:spPr>
          <a:xfrm>
            <a:off x="6110289" y="6356353"/>
            <a:ext cx="206211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A7A9-BE32-4F72-B27D-3E2A326C1DCC}" type="datetime1">
              <a:rPr lang="fr-CH" smtClean="0"/>
              <a:t>29.07.2021</a:t>
            </a:fld>
            <a:endParaRPr lang="fr-CH" dirty="0"/>
          </a:p>
        </p:txBody>
      </p:sp>
      <p:sp>
        <p:nvSpPr>
          <p:cNvPr id="5" name="Footer Placeholder 4"/>
          <p:cNvSpPr>
            <a:spLocks noGrp="1"/>
          </p:cNvSpPr>
          <p:nvPr>
            <p:ph type="ftr" sz="quarter" idx="3"/>
          </p:nvPr>
        </p:nvSpPr>
        <p:spPr>
          <a:xfrm>
            <a:off x="1484896" y="6356353"/>
            <a:ext cx="43281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p>
        </p:txBody>
      </p:sp>
      <p:sp>
        <p:nvSpPr>
          <p:cNvPr id="6" name="Slide Number Placeholder 5"/>
          <p:cNvSpPr>
            <a:spLocks noGrp="1"/>
          </p:cNvSpPr>
          <p:nvPr>
            <p:ph type="sldNum" sz="quarter" idx="4"/>
          </p:nvPr>
        </p:nvSpPr>
        <p:spPr>
          <a:xfrm>
            <a:off x="442800" y="6356353"/>
            <a:ext cx="792088"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mn-lt"/>
              </a:defRPr>
            </a:lvl1pPr>
          </a:lstStyle>
          <a:p>
            <a:fld id="{C2B32AA8-9B4E-4D53-AE6E-350E87BFFB19}" type="slidenum">
              <a:rPr lang="fr-CH" smtClean="0"/>
              <a:pPr/>
              <a:t>‹#›</a:t>
            </a:fld>
            <a:endParaRPr lang="fr-CH" dirty="0"/>
          </a:p>
        </p:txBody>
      </p:sp>
      <p:sp>
        <p:nvSpPr>
          <p:cNvPr id="10" name="Title Placeholder 7"/>
          <p:cNvSpPr>
            <a:spLocks noGrp="1"/>
          </p:cNvSpPr>
          <p:nvPr>
            <p:ph type="title"/>
          </p:nvPr>
        </p:nvSpPr>
        <p:spPr>
          <a:xfrm>
            <a:off x="442800" y="188643"/>
            <a:ext cx="8280000" cy="1325563"/>
          </a:xfrm>
          <a:prstGeom prst="rect">
            <a:avLst/>
          </a:prstGeom>
        </p:spPr>
        <p:txBody>
          <a:bodyPr vert="horz" lIns="91440" tIns="45720" rIns="91440" bIns="45720" rtlCol="0" anchor="ctr">
            <a:noAutofit/>
            <a:scene3d>
              <a:camera prst="orthographicFront"/>
              <a:lightRig rig="glow" dir="t">
                <a:rot lat="0" lon="0" rev="5400000"/>
              </a:lightRig>
            </a:scene3d>
            <a:sp3d>
              <a:contourClr>
                <a:schemeClr val="tx1">
                  <a:lumMod val="95000"/>
                  <a:lumOff val="5000"/>
                </a:schemeClr>
              </a:contourClr>
            </a:sp3d>
          </a:bodyPr>
          <a:lstStyle/>
          <a:p>
            <a:r>
              <a:rPr lang="en-US" dirty="0"/>
              <a:t>Title size 30 to 50</a:t>
            </a:r>
            <a:endParaRPr lang="fr-FR" dirty="0"/>
          </a:p>
        </p:txBody>
      </p:sp>
      <p:pic>
        <p:nvPicPr>
          <p:cNvPr id="8" name="Picture 7">
            <a:extLst>
              <a:ext uri="{FF2B5EF4-FFF2-40B4-BE49-F238E27FC236}">
                <a16:creationId xmlns:a16="http://schemas.microsoft.com/office/drawing/2014/main" id="{F495792A-E57E-42E0-9309-FB9B4D7B29C2}"/>
              </a:ext>
            </a:extLst>
          </p:cNvPr>
          <p:cNvPicPr>
            <a:picLocks noChangeAspect="1"/>
          </p:cNvPicPr>
          <p:nvPr userDrawn="1"/>
        </p:nvPicPr>
        <p:blipFill>
          <a:blip r:embed="rId19" cstate="print">
            <a:extLst>
              <a:ext uri="{28A0092B-C50C-407E-A947-70E740481C1C}">
                <a14:useLocalDpi xmlns:a14="http://schemas.microsoft.com/office/drawing/2010/main" val="0"/>
              </a:ext>
            </a:extLst>
          </a:blip>
          <a:srcRect/>
          <a:stretch/>
        </p:blipFill>
        <p:spPr>
          <a:xfrm>
            <a:off x="8366844" y="6027327"/>
            <a:ext cx="741660" cy="635371"/>
          </a:xfrm>
          <a:prstGeom prst="rect">
            <a:avLst/>
          </a:prstGeom>
        </p:spPr>
      </p:pic>
    </p:spTree>
    <p:extLst>
      <p:ext uri="{BB962C8B-B14F-4D97-AF65-F5344CB8AC3E}">
        <p14:creationId xmlns:p14="http://schemas.microsoft.com/office/powerpoint/2010/main" val="205997479"/>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93" r:id="rId3"/>
    <p:sldLayoutId id="2147483670" r:id="rId4"/>
    <p:sldLayoutId id="2147483685" r:id="rId5"/>
    <p:sldLayoutId id="2147483682" r:id="rId6"/>
    <p:sldLayoutId id="2147483681" r:id="rId7"/>
    <p:sldLayoutId id="2147483680" r:id="rId8"/>
    <p:sldLayoutId id="2147483679" r:id="rId9"/>
    <p:sldLayoutId id="2147483676" r:id="rId10"/>
    <p:sldLayoutId id="2147483686" r:id="rId11"/>
    <p:sldLayoutId id="2147483692" r:id="rId12"/>
    <p:sldLayoutId id="2147483675" r:id="rId13"/>
    <p:sldLayoutId id="2147483672" r:id="rId14"/>
    <p:sldLayoutId id="2147483688" r:id="rId15"/>
    <p:sldLayoutId id="2147483689" r:id="rId16"/>
    <p:sldLayoutId id="2147483690" r:id="rId17"/>
  </p:sldLayoutIdLst>
  <p:hf hdr="0" ftr="0" dt="0"/>
  <p:txStyles>
    <p:titleStyle>
      <a:lvl1pPr marL="0" algn="l" defTabSz="914400" rtl="0" eaLnBrk="1" fontAlgn="base" latinLnBrk="0" hangingPunct="1">
        <a:spcBef>
          <a:spcPct val="0"/>
        </a:spcBef>
        <a:spcAft>
          <a:spcPct val="0"/>
        </a:spcAft>
        <a:buNone/>
        <a:defRPr lang="fr-CH" sz="4400" b="1" kern="1200" cap="none" spc="0" dirty="0" smtClean="0">
          <a:ln w="11430"/>
          <a:solidFill>
            <a:srgbClr val="0060A9"/>
          </a:solidFill>
          <a:effectLst/>
          <a:latin typeface="Arial" pitchFamily="34" charset="0"/>
          <a:ea typeface="+mn-ea"/>
          <a:cs typeface="Arial" pitchFamily="34" charset="0"/>
        </a:defRPr>
      </a:lvl1pPr>
    </p:titleStyle>
    <p:bodyStyle>
      <a:lvl1pPr marL="342900" marR="0" indent="-342900" algn="l" defTabSz="914400" rtl="0" eaLnBrk="1" fontAlgn="auto" latinLnBrk="0" hangingPunct="1">
        <a:lnSpc>
          <a:spcPct val="100000"/>
        </a:lnSpc>
        <a:spcBef>
          <a:spcPts val="600"/>
        </a:spcBef>
        <a:spcAft>
          <a:spcPts val="0"/>
        </a:spcAft>
        <a:buClrTx/>
        <a:buSzTx/>
        <a:buFont typeface="Arial" pitchFamily="34" charset="0"/>
        <a:buChar char="•"/>
        <a:tabLst/>
        <a:defRPr sz="3000" b="1" kern="1200">
          <a:solidFill>
            <a:schemeClr val="tx1">
              <a:lumMod val="65000"/>
              <a:lumOff val="35000"/>
            </a:schemeClr>
          </a:solidFill>
          <a:latin typeface="+mn-lt"/>
          <a:ea typeface="+mn-ea"/>
          <a:cs typeface="+mn-cs"/>
        </a:defRPr>
      </a:lvl1pPr>
      <a:lvl2pPr marL="809625" indent="-447675" algn="l" defTabSz="914400" rtl="0" eaLnBrk="1" latinLnBrk="0" hangingPunct="1">
        <a:spcBef>
          <a:spcPts val="0"/>
        </a:spcBef>
        <a:buFont typeface="Symbol" pitchFamily="18" charset="2"/>
        <a:buChar char=""/>
        <a:defRPr sz="2800" b="1" kern="1200" baseline="0">
          <a:solidFill>
            <a:schemeClr val="tx1">
              <a:lumMod val="65000"/>
              <a:lumOff val="35000"/>
            </a:schemeClr>
          </a:solidFill>
          <a:latin typeface="+mn-lt"/>
          <a:ea typeface="+mn-ea"/>
          <a:cs typeface="+mn-cs"/>
        </a:defRPr>
      </a:lvl2pPr>
      <a:lvl3pPr marL="1257300" indent="-342900" algn="l" defTabSz="914400" rtl="0" eaLnBrk="1" latinLnBrk="0" hangingPunct="1">
        <a:spcBef>
          <a:spcPct val="20000"/>
        </a:spcBef>
        <a:buFont typeface="Symbol" pitchFamily="18" charset="2"/>
        <a:buChar char="-"/>
        <a:defRPr sz="2400" b="1" kern="1200">
          <a:solidFill>
            <a:schemeClr val="tx1">
              <a:lumMod val="65000"/>
              <a:lumOff val="35000"/>
            </a:schemeClr>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4pPr>
      <a:lvl5pPr marL="2171700" indent="-342900" algn="l" defTabSz="914400" rtl="0" eaLnBrk="1" latinLnBrk="0" hangingPunct="1">
        <a:spcBef>
          <a:spcPct val="20000"/>
        </a:spcBef>
        <a:buFont typeface="Arial" pitchFamily="34" charset="0"/>
        <a:buChar char="•"/>
        <a:defRPr sz="2000" b="1" kern="1200">
          <a:solidFill>
            <a:srgbClr val="58585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awpixel.com/search/survey" TargetMode="External"/><Relationship Id="rId2" Type="http://schemas.openxmlformats.org/officeDocument/2006/relationships/image" Target="../media/image15.1"/><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axisframework.org/en/resource-pages/lessons-learned"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D41ED6A-CBC8-44D4-841A-EFFBB2B6197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136" b="4136"/>
          <a:stretch>
            <a:fillRect/>
          </a:stretch>
        </p:blipFill>
        <p:spPr>
          <a:xfrm>
            <a:off x="179512" y="612577"/>
            <a:ext cx="8784976" cy="4842482"/>
          </a:xfrm>
        </p:spPr>
      </p:pic>
      <p:sp>
        <p:nvSpPr>
          <p:cNvPr id="3" name="Title 2">
            <a:extLst>
              <a:ext uri="{FF2B5EF4-FFF2-40B4-BE49-F238E27FC236}">
                <a16:creationId xmlns:a16="http://schemas.microsoft.com/office/drawing/2014/main" id="{0807A80E-6986-468E-8BA2-9462640BB032}"/>
              </a:ext>
            </a:extLst>
          </p:cNvPr>
          <p:cNvSpPr>
            <a:spLocks noGrp="1"/>
          </p:cNvSpPr>
          <p:nvPr>
            <p:ph type="title"/>
          </p:nvPr>
        </p:nvSpPr>
        <p:spPr>
          <a:xfrm>
            <a:off x="467545" y="3794402"/>
            <a:ext cx="8352000" cy="1323439"/>
          </a:xfrm>
        </p:spPr>
        <p:txBody>
          <a:bodyPr/>
          <a:lstStyle/>
          <a:p>
            <a:r>
              <a:rPr lang="en-AU" dirty="0">
                <a:solidFill>
                  <a:srgbClr val="0060A9"/>
                </a:solidFill>
              </a:rPr>
              <a:t>IECEx Assessor Survey – Remote Assessments</a:t>
            </a:r>
            <a:endParaRPr lang="en-CH" dirty="0">
              <a:solidFill>
                <a:srgbClr val="0060A9"/>
              </a:solidFill>
            </a:endParaRPr>
          </a:p>
        </p:txBody>
      </p:sp>
      <p:sp>
        <p:nvSpPr>
          <p:cNvPr id="6" name="TextBox 5">
            <a:extLst>
              <a:ext uri="{FF2B5EF4-FFF2-40B4-BE49-F238E27FC236}">
                <a16:creationId xmlns:a16="http://schemas.microsoft.com/office/drawing/2014/main" id="{CA854015-5DA9-4F06-A09C-61D92A4AEE80}"/>
              </a:ext>
            </a:extLst>
          </p:cNvPr>
          <p:cNvSpPr txBox="1"/>
          <p:nvPr/>
        </p:nvSpPr>
        <p:spPr>
          <a:xfrm>
            <a:off x="179512" y="5594402"/>
            <a:ext cx="2700000" cy="769441"/>
          </a:xfrm>
          <a:prstGeom prst="rect">
            <a:avLst/>
          </a:prstGeom>
          <a:noFill/>
        </p:spPr>
        <p:txBody>
          <a:bodyPr wrap="square" rtlCol="0">
            <a:spAutoFit/>
          </a:bodyPr>
          <a:lstStyle/>
          <a:p>
            <a:br>
              <a:rPr lang="en-US" sz="2200" b="1" kern="100" dirty="0">
                <a:solidFill>
                  <a:schemeClr val="tx1">
                    <a:lumMod val="65000"/>
                    <a:lumOff val="35000"/>
                  </a:schemeClr>
                </a:solidFill>
                <a:ea typeface="Meiryo" pitchFamily="34" charset="-128"/>
                <a:cs typeface="Meiryo" pitchFamily="34" charset="-128"/>
              </a:rPr>
            </a:br>
            <a:endParaRPr lang="en-GB" sz="2200" b="1" kern="100" dirty="0">
              <a:solidFill>
                <a:schemeClr val="tx1">
                  <a:lumMod val="65000"/>
                  <a:lumOff val="35000"/>
                </a:schemeClr>
              </a:solidFill>
              <a:ea typeface="Meiryo" pitchFamily="34" charset="-128"/>
              <a:cs typeface="Meiryo" pitchFamily="34" charset="-128"/>
            </a:endParaRPr>
          </a:p>
        </p:txBody>
      </p:sp>
      <p:sp>
        <p:nvSpPr>
          <p:cNvPr id="7" name="TextBox 6">
            <a:extLst>
              <a:ext uri="{FF2B5EF4-FFF2-40B4-BE49-F238E27FC236}">
                <a16:creationId xmlns:a16="http://schemas.microsoft.com/office/drawing/2014/main" id="{48C0CEEF-1F96-42B3-9131-249A97304225}"/>
              </a:ext>
            </a:extLst>
          </p:cNvPr>
          <p:cNvSpPr txBox="1"/>
          <p:nvPr/>
        </p:nvSpPr>
        <p:spPr>
          <a:xfrm>
            <a:off x="323528" y="5594402"/>
            <a:ext cx="6264696" cy="430887"/>
          </a:xfrm>
          <a:prstGeom prst="rect">
            <a:avLst/>
          </a:prstGeom>
          <a:noFill/>
        </p:spPr>
        <p:txBody>
          <a:bodyPr wrap="square" rtlCol="0">
            <a:spAutoFit/>
          </a:bodyPr>
          <a:lstStyle/>
          <a:p>
            <a:r>
              <a:rPr lang="en-US" sz="2200" b="1" kern="100" dirty="0">
                <a:solidFill>
                  <a:schemeClr val="tx1">
                    <a:lumMod val="65000"/>
                    <a:lumOff val="35000"/>
                  </a:schemeClr>
                </a:solidFill>
                <a:ea typeface="Meiryo" pitchFamily="34" charset="-128"/>
                <a:cs typeface="Meiryo" pitchFamily="34" charset="-128"/>
              </a:rPr>
              <a:t>2021 Remote Assessor Training  August 30</a:t>
            </a:r>
            <a:r>
              <a:rPr lang="en-US" sz="2200" b="1" kern="100" baseline="30000" dirty="0">
                <a:solidFill>
                  <a:schemeClr val="tx1">
                    <a:lumMod val="65000"/>
                    <a:lumOff val="35000"/>
                  </a:schemeClr>
                </a:solidFill>
                <a:ea typeface="Meiryo" pitchFamily="34" charset="-128"/>
                <a:cs typeface="Meiryo" pitchFamily="34" charset="-128"/>
              </a:rPr>
              <a:t>th</a:t>
            </a:r>
            <a:endParaRPr lang="en-GB" sz="2200" b="1" kern="100" dirty="0">
              <a:solidFill>
                <a:schemeClr val="tx1">
                  <a:lumMod val="65000"/>
                  <a:lumOff val="35000"/>
                </a:schemeClr>
              </a:solidFill>
              <a:ea typeface="Meiryo" pitchFamily="34" charset="-128"/>
              <a:cs typeface="Meiryo" pitchFamily="34" charset="-128"/>
            </a:endParaRPr>
          </a:p>
        </p:txBody>
      </p:sp>
    </p:spTree>
    <p:extLst>
      <p:ext uri="{BB962C8B-B14F-4D97-AF65-F5344CB8AC3E}">
        <p14:creationId xmlns:p14="http://schemas.microsoft.com/office/powerpoint/2010/main" val="288512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AD2D8-A785-4F99-9F30-AA76D7D867D1}"/>
              </a:ext>
            </a:extLst>
          </p:cNvPr>
          <p:cNvSpPr>
            <a:spLocks noGrp="1"/>
          </p:cNvSpPr>
          <p:nvPr>
            <p:ph type="body" sz="quarter" idx="13"/>
          </p:nvPr>
        </p:nvSpPr>
        <p:spPr>
          <a:xfrm>
            <a:off x="371347" y="694134"/>
            <a:ext cx="8593142" cy="6163866"/>
          </a:xfrm>
        </p:spPr>
        <p:txBody>
          <a:bodyPr>
            <a:normAutofit fontScale="32500" lnSpcReduction="20000"/>
          </a:bodyPr>
          <a:lstStyle/>
          <a:p>
            <a:pPr marL="0" indent="0">
              <a:buNone/>
            </a:pPr>
            <a:r>
              <a:rPr lang="en-AU" sz="3700" dirty="0">
                <a:latin typeface="Arial" panose="020B0604020202020204" pitchFamily="34" charset="0"/>
                <a:ea typeface="Times New Roman" panose="02020603050405020304" pitchFamily="18" charset="0"/>
              </a:rPr>
              <a:t> Applicant </a:t>
            </a:r>
            <a:r>
              <a:rPr lang="en-AU" sz="3700" dirty="0" err="1">
                <a:latin typeface="Arial" panose="020B0604020202020204" pitchFamily="34" charset="0"/>
                <a:ea typeface="Times New Roman" panose="02020603050405020304" pitchFamily="18" charset="0"/>
              </a:rPr>
              <a:t>ExCBs</a:t>
            </a:r>
            <a:r>
              <a:rPr lang="en-AU" sz="3700" dirty="0">
                <a:latin typeface="Arial" panose="020B0604020202020204" pitchFamily="34" charset="0"/>
                <a:ea typeface="Times New Roman" panose="02020603050405020304" pitchFamily="18" charset="0"/>
              </a:rPr>
              <a:t> (all schemes):</a:t>
            </a:r>
          </a:p>
          <a:p>
            <a:r>
              <a:rPr lang="en-AU" sz="3700" dirty="0">
                <a:solidFill>
                  <a:srgbClr val="0060A9"/>
                </a:solidFill>
                <a:latin typeface="Arial" panose="020B0604020202020204" pitchFamily="34" charset="0"/>
                <a:ea typeface="Times New Roman" panose="02020603050405020304" pitchFamily="18" charset="0"/>
              </a:rPr>
              <a:t>From my understanding and experience I recommend that all initial and reassessment to be performed in person. They are longer than a surveillance or mid-term and this is a way to gain the trust and really see the structure and people.</a:t>
            </a:r>
          </a:p>
          <a:p>
            <a:r>
              <a:rPr lang="en-AU" sz="3700" dirty="0">
                <a:solidFill>
                  <a:srgbClr val="0060A9"/>
                </a:solidFill>
                <a:latin typeface="Arial" panose="020B0604020202020204" pitchFamily="34" charset="0"/>
                <a:ea typeface="SimSun" panose="02010600030101010101" pitchFamily="2" charset="-122"/>
              </a:rPr>
              <a:t>Not recommended, physical presence cannot be replaced with virtual</a:t>
            </a:r>
          </a:p>
          <a:p>
            <a:r>
              <a:rPr lang="en-AU" sz="3700" dirty="0">
                <a:solidFill>
                  <a:srgbClr val="0060A9"/>
                </a:solidFill>
                <a:latin typeface="Arial" panose="020B0604020202020204" pitchFamily="34" charset="0"/>
                <a:ea typeface="SimSun" panose="02010600030101010101" pitchFamily="2" charset="-122"/>
              </a:rPr>
              <a:t>Scheme dependent</a:t>
            </a:r>
          </a:p>
          <a:p>
            <a:r>
              <a:rPr lang="en-AU" sz="3700" dirty="0">
                <a:solidFill>
                  <a:srgbClr val="0060A9"/>
                </a:solidFill>
                <a:latin typeface="Arial" panose="020B0604020202020204" pitchFamily="34" charset="0"/>
                <a:ea typeface="Times New Roman" panose="02020603050405020304" pitchFamily="18" charset="0"/>
              </a:rPr>
              <a:t>I would recommend that they have national accreditation for ISO/IEC 17065 if remote assessment were to be considered</a:t>
            </a:r>
            <a:endParaRPr lang="en-AU" sz="3700" dirty="0">
              <a:solidFill>
                <a:srgbClr val="0060A9"/>
              </a:solidFill>
              <a:latin typeface="Arial" panose="020B0604020202020204" pitchFamily="34" charset="0"/>
              <a:ea typeface="SimSun" panose="02010600030101010101" pitchFamily="2" charset="-122"/>
            </a:endParaRPr>
          </a:p>
          <a:p>
            <a:pPr marL="0" indent="0">
              <a:buNone/>
            </a:pPr>
            <a:r>
              <a:rPr lang="en-AU" sz="3700" dirty="0">
                <a:solidFill>
                  <a:schemeClr val="tx1"/>
                </a:solidFill>
                <a:latin typeface="Arial" panose="020B0604020202020204" pitchFamily="34" charset="0"/>
                <a:ea typeface="Times New Roman" panose="02020603050405020304" pitchFamily="18" charset="0"/>
              </a:rPr>
              <a:t>Applicant </a:t>
            </a:r>
            <a:r>
              <a:rPr lang="en-AU" sz="3700" dirty="0" err="1">
                <a:solidFill>
                  <a:schemeClr val="tx1"/>
                </a:solidFill>
                <a:latin typeface="Arial" panose="020B0604020202020204" pitchFamily="34" charset="0"/>
                <a:ea typeface="Times New Roman" panose="02020603050405020304" pitchFamily="18" charset="0"/>
              </a:rPr>
              <a:t>ExTLs</a:t>
            </a:r>
            <a:r>
              <a:rPr lang="en-AU" sz="3700" dirty="0">
                <a:solidFill>
                  <a:schemeClr val="tx1"/>
                </a:solidFill>
                <a:latin typeface="Arial" panose="020B0604020202020204" pitchFamily="34" charset="0"/>
                <a:ea typeface="Times New Roman" panose="02020603050405020304" pitchFamily="18" charset="0"/>
              </a:rPr>
              <a:t> and ATFs:</a:t>
            </a:r>
          </a:p>
          <a:p>
            <a:r>
              <a:rPr lang="en-AU" sz="3700" dirty="0">
                <a:solidFill>
                  <a:srgbClr val="0060A9"/>
                </a:solidFill>
                <a:latin typeface="Arial" panose="020B0604020202020204" pitchFamily="34" charset="0"/>
                <a:ea typeface="SimSun" panose="02010600030101010101" pitchFamily="2" charset="-122"/>
              </a:rPr>
              <a:t>It is also recommended only if the applicant holds national accreditation with enough experience in Ex.</a:t>
            </a:r>
          </a:p>
          <a:p>
            <a:r>
              <a:rPr lang="en-AU" sz="3700" dirty="0">
                <a:solidFill>
                  <a:srgbClr val="0060A9"/>
                </a:solidFill>
                <a:latin typeface="Arial" panose="020B0604020202020204" pitchFamily="34" charset="0"/>
                <a:ea typeface="SimSun" panose="02010600030101010101" pitchFamily="2" charset="-122"/>
              </a:rPr>
              <a:t>Strongly not recommended, cannot be done right if not in position to check, feel the laboratory rooms, equip, settings, read small letters, explore environment</a:t>
            </a:r>
          </a:p>
          <a:p>
            <a:r>
              <a:rPr lang="en-AU" sz="3700" dirty="0">
                <a:solidFill>
                  <a:srgbClr val="0060A9"/>
                </a:solidFill>
                <a:latin typeface="Arial" panose="020B0604020202020204" pitchFamily="34" charset="0"/>
                <a:ea typeface="Times New Roman" panose="02020603050405020304" pitchFamily="18" charset="0"/>
              </a:rPr>
              <a:t>Recommend that remote assessment is used as a tool BUT at least 1 of the assessors should visit the TL, the scope of this site visit can be determined after the remote component of the assessment has been completed</a:t>
            </a:r>
          </a:p>
          <a:p>
            <a:r>
              <a:rPr lang="en-AU" sz="3700" dirty="0">
                <a:solidFill>
                  <a:srgbClr val="0060A9"/>
                </a:solidFill>
                <a:latin typeface="Arial" panose="020B0604020202020204" pitchFamily="34" charset="0"/>
                <a:ea typeface="Times New Roman" panose="02020603050405020304" pitchFamily="18" charset="0"/>
              </a:rPr>
              <a:t>I would recommend that they have national accreditation for ISO/IEC 17065 if remote assessment were to be considered </a:t>
            </a:r>
            <a:endParaRPr lang="en-AU" sz="3700" dirty="0">
              <a:solidFill>
                <a:srgbClr val="0060A9"/>
              </a:solidFill>
              <a:latin typeface="Arial" panose="020B0604020202020204" pitchFamily="34" charset="0"/>
              <a:ea typeface="SimSun" panose="02010600030101010101" pitchFamily="2" charset="-122"/>
            </a:endParaRPr>
          </a:p>
          <a:p>
            <a:pPr marL="0" indent="0">
              <a:buNone/>
            </a:pPr>
            <a:r>
              <a:rPr lang="en-AU" sz="3700" dirty="0">
                <a:latin typeface="Arial" panose="020B0604020202020204" pitchFamily="34" charset="0"/>
                <a:ea typeface="Times New Roman" panose="02020603050405020304" pitchFamily="18" charset="0"/>
              </a:rPr>
              <a:t>Re-assessments of Equip Scheme </a:t>
            </a:r>
            <a:r>
              <a:rPr lang="en-AU" sz="3700" dirty="0" err="1">
                <a:latin typeface="Arial" panose="020B0604020202020204" pitchFamily="34" charset="0"/>
                <a:ea typeface="Times New Roman" panose="02020603050405020304" pitchFamily="18" charset="0"/>
              </a:rPr>
              <a:t>ExCBs</a:t>
            </a:r>
            <a:r>
              <a:rPr lang="en-AU" sz="3700" dirty="0">
                <a:latin typeface="Arial" panose="020B0604020202020204" pitchFamily="34" charset="0"/>
                <a:ea typeface="Times New Roman" panose="02020603050405020304" pitchFamily="18" charset="0"/>
              </a:rPr>
              <a:t>:</a:t>
            </a:r>
          </a:p>
          <a:p>
            <a:r>
              <a:rPr lang="en-AU" sz="3700" dirty="0">
                <a:solidFill>
                  <a:srgbClr val="0070C0"/>
                </a:solidFill>
                <a:latin typeface="Arial" panose="020B0604020202020204" pitchFamily="34" charset="0"/>
                <a:ea typeface="SimSun" panose="02010600030101010101" pitchFamily="2" charset="-122"/>
              </a:rPr>
              <a:t>Would not recommend, physical presence cannot be replaced with virtual</a:t>
            </a:r>
          </a:p>
          <a:p>
            <a:pPr marL="0" indent="0">
              <a:buNone/>
            </a:pPr>
            <a:r>
              <a:rPr lang="en-AU" sz="3700" dirty="0">
                <a:solidFill>
                  <a:schemeClr val="tx1"/>
                </a:solidFill>
                <a:latin typeface="Arial" panose="020B0604020202020204" pitchFamily="34" charset="0"/>
                <a:ea typeface="SimSun" panose="02010600030101010101" pitchFamily="2" charset="-122"/>
              </a:rPr>
              <a:t>Re-assessment of </a:t>
            </a:r>
            <a:r>
              <a:rPr lang="en-AU" sz="3700" dirty="0" err="1">
                <a:solidFill>
                  <a:schemeClr val="tx1"/>
                </a:solidFill>
                <a:latin typeface="Arial" panose="020B0604020202020204" pitchFamily="34" charset="0"/>
                <a:ea typeface="SimSun" panose="02010600030101010101" pitchFamily="2" charset="-122"/>
              </a:rPr>
              <a:t>ExTLs</a:t>
            </a:r>
            <a:r>
              <a:rPr lang="en-AU" sz="3700" dirty="0">
                <a:solidFill>
                  <a:schemeClr val="tx1"/>
                </a:solidFill>
                <a:latin typeface="Arial" panose="020B0604020202020204" pitchFamily="34" charset="0"/>
                <a:ea typeface="SimSun" panose="02010600030101010101" pitchFamily="2" charset="-122"/>
              </a:rPr>
              <a:t>: </a:t>
            </a:r>
          </a:p>
          <a:p>
            <a:r>
              <a:rPr lang="en-AU" sz="3700" dirty="0">
                <a:solidFill>
                  <a:srgbClr val="0070C0"/>
                </a:solidFill>
                <a:latin typeface="Arial" panose="020B0604020202020204" pitchFamily="34" charset="0"/>
                <a:ea typeface="SimSun" panose="02010600030101010101" pitchFamily="2" charset="-122"/>
              </a:rPr>
              <a:t>Strongly not recommended, cannot be done right</a:t>
            </a:r>
          </a:p>
          <a:p>
            <a:r>
              <a:rPr lang="en-AU" sz="3700" dirty="0">
                <a:solidFill>
                  <a:srgbClr val="0060A9"/>
                </a:solidFill>
                <a:latin typeface="Arial" panose="020B0604020202020204" pitchFamily="34" charset="0"/>
                <a:ea typeface="Times New Roman" panose="02020603050405020304" pitchFamily="18" charset="0"/>
              </a:rPr>
              <a:t>Recommend that remote assessment is used as a tool BUT at least 1 of the assessors should visit the TL, the scope of this site visit can be determined after the remote component of the assessment has been completed</a:t>
            </a:r>
            <a:endParaRPr lang="en-AU" sz="3700" dirty="0">
              <a:solidFill>
                <a:srgbClr val="0060A9"/>
              </a:solidFill>
              <a:latin typeface="Arial" panose="020B0604020202020204" pitchFamily="34" charset="0"/>
              <a:ea typeface="SimSun" panose="02010600030101010101" pitchFamily="2" charset="-122"/>
            </a:endParaRPr>
          </a:p>
          <a:p>
            <a:pPr marL="0" indent="0">
              <a:buNone/>
            </a:pPr>
            <a:r>
              <a:rPr lang="en-AU" sz="3700" dirty="0">
                <a:solidFill>
                  <a:schemeClr val="tx1"/>
                </a:solidFill>
                <a:latin typeface="Arial" panose="020B0604020202020204" pitchFamily="34" charset="0"/>
                <a:ea typeface="SimSun" panose="02010600030101010101" pitchFamily="2" charset="-122"/>
              </a:rPr>
              <a:t>Surveillance of Equip Scheme </a:t>
            </a:r>
            <a:r>
              <a:rPr lang="en-AU" sz="3700" dirty="0" err="1">
                <a:solidFill>
                  <a:schemeClr val="tx1"/>
                </a:solidFill>
                <a:latin typeface="Arial" panose="020B0604020202020204" pitchFamily="34" charset="0"/>
                <a:ea typeface="SimSun" panose="02010600030101010101" pitchFamily="2" charset="-122"/>
              </a:rPr>
              <a:t>ExCBs</a:t>
            </a:r>
            <a:r>
              <a:rPr lang="en-AU" sz="3700" dirty="0">
                <a:solidFill>
                  <a:schemeClr val="tx1"/>
                </a:solidFill>
                <a:latin typeface="Arial" panose="020B0604020202020204" pitchFamily="34" charset="0"/>
                <a:ea typeface="SimSun" panose="02010600030101010101" pitchFamily="2" charset="-122"/>
              </a:rPr>
              <a:t>:</a:t>
            </a:r>
          </a:p>
          <a:p>
            <a:r>
              <a:rPr lang="en-AU" sz="3700" dirty="0">
                <a:solidFill>
                  <a:srgbClr val="0070C0"/>
                </a:solidFill>
                <a:latin typeface="Arial" panose="020B0604020202020204" pitchFamily="34" charset="0"/>
                <a:ea typeface="SimSun" panose="02010600030101010101" pitchFamily="2" charset="-122"/>
              </a:rPr>
              <a:t>Mostly paper check, can be done effectively during remote session</a:t>
            </a:r>
          </a:p>
          <a:p>
            <a:r>
              <a:rPr lang="en-AU" sz="3700" dirty="0">
                <a:solidFill>
                  <a:srgbClr val="0070C0"/>
                </a:solidFill>
                <a:latin typeface="Arial" panose="020B0604020202020204" pitchFamily="34" charset="0"/>
                <a:ea typeface="SimSun" panose="02010600030101010101" pitchFamily="2" charset="-122"/>
              </a:rPr>
              <a:t>Since there are four between re-assessments, perhaps at least one could be remote </a:t>
            </a:r>
            <a:r>
              <a:rPr lang="en-AU" sz="3700" dirty="0">
                <a:solidFill>
                  <a:srgbClr val="0060A9"/>
                </a:solidFill>
                <a:latin typeface="Arial" panose="020B0604020202020204" pitchFamily="34" charset="0"/>
                <a:ea typeface="Times New Roman" panose="02020603050405020304" pitchFamily="18" charset="0"/>
              </a:rPr>
              <a:t>(For those who do Not have national accreditation)</a:t>
            </a:r>
            <a:endParaRPr lang="en-AU" sz="3700" dirty="0">
              <a:solidFill>
                <a:srgbClr val="0070C0"/>
              </a:solidFill>
              <a:latin typeface="Arial" panose="020B0604020202020204" pitchFamily="34" charset="0"/>
              <a:ea typeface="SimSun" panose="02010600030101010101" pitchFamily="2" charset="-122"/>
            </a:endParaRPr>
          </a:p>
          <a:p>
            <a:endParaRPr lang="en-AU" sz="2000" dirty="0"/>
          </a:p>
        </p:txBody>
      </p:sp>
      <p:sp>
        <p:nvSpPr>
          <p:cNvPr id="3" name="Title 2">
            <a:extLst>
              <a:ext uri="{FF2B5EF4-FFF2-40B4-BE49-F238E27FC236}">
                <a16:creationId xmlns:a16="http://schemas.microsoft.com/office/drawing/2014/main" id="{36089D04-83EB-4E0F-AFF7-ABE1991E12D1}"/>
              </a:ext>
            </a:extLst>
          </p:cNvPr>
          <p:cNvSpPr>
            <a:spLocks noGrp="1"/>
          </p:cNvSpPr>
          <p:nvPr>
            <p:ph type="title"/>
          </p:nvPr>
        </p:nvSpPr>
        <p:spPr>
          <a:xfrm>
            <a:off x="516757" y="260648"/>
            <a:ext cx="8233101" cy="433486"/>
          </a:xfrm>
        </p:spPr>
        <p:txBody>
          <a:bodyPr/>
          <a:lstStyle/>
          <a:p>
            <a:r>
              <a:rPr lang="en-AU" sz="1800" dirty="0"/>
              <a:t>Comments from question 10</a:t>
            </a:r>
          </a:p>
        </p:txBody>
      </p:sp>
      <p:sp>
        <p:nvSpPr>
          <p:cNvPr id="4" name="Slide Number Placeholder 3">
            <a:extLst>
              <a:ext uri="{FF2B5EF4-FFF2-40B4-BE49-F238E27FC236}">
                <a16:creationId xmlns:a16="http://schemas.microsoft.com/office/drawing/2014/main" id="{AEB6A0EB-9789-4A39-8BA9-1DE348EDD114}"/>
              </a:ext>
            </a:extLst>
          </p:cNvPr>
          <p:cNvSpPr>
            <a:spLocks noGrp="1"/>
          </p:cNvSpPr>
          <p:nvPr>
            <p:ph type="sldNum" sz="quarter" idx="4"/>
          </p:nvPr>
        </p:nvSpPr>
        <p:spPr/>
        <p:txBody>
          <a:bodyPr/>
          <a:lstStyle/>
          <a:p>
            <a:fld id="{C2B32AA8-9B4E-4D53-AE6E-350E87BFFB19}" type="slidenum">
              <a:rPr lang="fr-CH" smtClean="0"/>
              <a:pPr/>
              <a:t>10</a:t>
            </a:fld>
            <a:endParaRPr lang="fr-CH" dirty="0"/>
          </a:p>
        </p:txBody>
      </p:sp>
    </p:spTree>
    <p:extLst>
      <p:ext uri="{BB962C8B-B14F-4D97-AF65-F5344CB8AC3E}">
        <p14:creationId xmlns:p14="http://schemas.microsoft.com/office/powerpoint/2010/main" val="245705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AD2D8-A785-4F99-9F30-AA76D7D867D1}"/>
              </a:ext>
            </a:extLst>
          </p:cNvPr>
          <p:cNvSpPr>
            <a:spLocks noGrp="1"/>
          </p:cNvSpPr>
          <p:nvPr>
            <p:ph type="body" sz="quarter" idx="13"/>
          </p:nvPr>
        </p:nvSpPr>
        <p:spPr>
          <a:xfrm>
            <a:off x="469406" y="879798"/>
            <a:ext cx="8353762" cy="5740750"/>
          </a:xfrm>
        </p:spPr>
        <p:txBody>
          <a:bodyPr>
            <a:normAutofit fontScale="47500" lnSpcReduction="20000"/>
          </a:bodyPr>
          <a:lstStyle/>
          <a:p>
            <a:pPr marL="0" indent="0">
              <a:buNone/>
            </a:pPr>
            <a:r>
              <a:rPr lang="en-AU" sz="3200" dirty="0">
                <a:solidFill>
                  <a:schemeClr val="tx1"/>
                </a:solidFill>
                <a:latin typeface="Arial" panose="020B0604020202020204" pitchFamily="34" charset="0"/>
                <a:ea typeface="SimSun" panose="02010600030101010101" pitchFamily="2" charset="-122"/>
              </a:rPr>
              <a:t>Surveillance of </a:t>
            </a:r>
            <a:r>
              <a:rPr lang="en-AU" sz="3200" dirty="0" err="1">
                <a:solidFill>
                  <a:schemeClr val="tx1"/>
                </a:solidFill>
                <a:latin typeface="Arial" panose="020B0604020202020204" pitchFamily="34" charset="0"/>
                <a:ea typeface="SimSun" panose="02010600030101010101" pitchFamily="2" charset="-122"/>
              </a:rPr>
              <a:t>ExTLs</a:t>
            </a:r>
            <a:r>
              <a:rPr lang="en-AU" sz="3200" dirty="0">
                <a:solidFill>
                  <a:schemeClr val="tx1"/>
                </a:solidFill>
                <a:latin typeface="Arial" panose="020B0604020202020204" pitchFamily="34" charset="0"/>
                <a:ea typeface="SimSun" panose="02010600030101010101" pitchFamily="2" charset="-122"/>
              </a:rPr>
              <a:t>: </a:t>
            </a:r>
          </a:p>
          <a:p>
            <a:r>
              <a:rPr lang="en-AU" sz="3200" dirty="0">
                <a:solidFill>
                  <a:srgbClr val="0070C0"/>
                </a:solidFill>
                <a:latin typeface="Arial" panose="020B0604020202020204" pitchFamily="34" charset="0"/>
                <a:ea typeface="SimSun" panose="02010600030101010101" pitchFamily="2" charset="-122"/>
              </a:rPr>
              <a:t>Can be done, but would not recommend</a:t>
            </a:r>
            <a:endParaRPr lang="en-AU" sz="3200" dirty="0">
              <a:solidFill>
                <a:schemeClr val="tx1"/>
              </a:solidFill>
              <a:latin typeface="Arial" panose="020B0604020202020204" pitchFamily="34" charset="0"/>
              <a:ea typeface="SimSun" panose="02010600030101010101" pitchFamily="2" charset="-122"/>
            </a:endParaRPr>
          </a:p>
          <a:p>
            <a:pPr marL="0" indent="0">
              <a:buNone/>
            </a:pPr>
            <a:r>
              <a:rPr lang="en-AU" sz="3200" dirty="0">
                <a:solidFill>
                  <a:schemeClr val="tx1"/>
                </a:solidFill>
                <a:latin typeface="Arial" panose="020B0604020202020204" pitchFamily="34" charset="0"/>
                <a:ea typeface="SimSun" panose="02010600030101010101" pitchFamily="2" charset="-122"/>
              </a:rPr>
              <a:t>Mid-term assessments for Equip Scheme, ExCB and </a:t>
            </a:r>
            <a:r>
              <a:rPr lang="en-AU" sz="3200" dirty="0" err="1">
                <a:solidFill>
                  <a:schemeClr val="tx1"/>
                </a:solidFill>
                <a:latin typeface="Arial" panose="020B0604020202020204" pitchFamily="34" charset="0"/>
                <a:ea typeface="SimSun" panose="02010600030101010101" pitchFamily="2" charset="-122"/>
              </a:rPr>
              <a:t>ExTLs</a:t>
            </a:r>
            <a:r>
              <a:rPr lang="en-AU" sz="3200" dirty="0">
                <a:solidFill>
                  <a:schemeClr val="tx1"/>
                </a:solidFill>
                <a:latin typeface="Arial" panose="020B0604020202020204" pitchFamily="34" charset="0"/>
                <a:ea typeface="SimSun" panose="02010600030101010101" pitchFamily="2" charset="-122"/>
              </a:rPr>
              <a:t>:</a:t>
            </a:r>
          </a:p>
          <a:p>
            <a:r>
              <a:rPr lang="en-AU" sz="3200" dirty="0">
                <a:solidFill>
                  <a:srgbClr val="0070C0"/>
                </a:solidFill>
                <a:latin typeface="Arial" panose="020B0604020202020204" pitchFamily="34" charset="0"/>
                <a:ea typeface="SimSun" panose="02010600030101010101" pitchFamily="2" charset="-122"/>
              </a:rPr>
              <a:t>Can be done, but would not recommend</a:t>
            </a:r>
          </a:p>
          <a:p>
            <a:r>
              <a:rPr lang="en-AU" sz="3200" dirty="0">
                <a:solidFill>
                  <a:srgbClr val="0060A9"/>
                </a:solidFill>
                <a:latin typeface="Arial" panose="020B0604020202020204" pitchFamily="34" charset="0"/>
                <a:ea typeface="Times New Roman" panose="02020603050405020304" pitchFamily="18" charset="0"/>
              </a:rPr>
              <a:t>For surveillance and mid-term as this is short and considering the assessor already “know” the ExCB/</a:t>
            </a:r>
            <a:r>
              <a:rPr lang="en-AU" sz="3200" dirty="0" err="1">
                <a:solidFill>
                  <a:srgbClr val="0060A9"/>
                </a:solidFill>
                <a:latin typeface="Arial" panose="020B0604020202020204" pitchFamily="34" charset="0"/>
                <a:ea typeface="Times New Roman" panose="02020603050405020304" pitchFamily="18" charset="0"/>
              </a:rPr>
              <a:t>ExTL</a:t>
            </a:r>
            <a:r>
              <a:rPr lang="en-AU" sz="3200" dirty="0">
                <a:solidFill>
                  <a:srgbClr val="0060A9"/>
                </a:solidFill>
                <a:latin typeface="Arial" panose="020B0604020202020204" pitchFamily="34" charset="0"/>
                <a:ea typeface="Times New Roman" panose="02020603050405020304" pitchFamily="18" charset="0"/>
              </a:rPr>
              <a:t>, remote can be an option is agreed in advance for that.</a:t>
            </a:r>
          </a:p>
          <a:p>
            <a:r>
              <a:rPr lang="en-AU" sz="3200" dirty="0">
                <a:solidFill>
                  <a:srgbClr val="0060A9"/>
                </a:solidFill>
                <a:latin typeface="Arial" panose="020B0604020202020204" pitchFamily="34" charset="0"/>
                <a:ea typeface="Times New Roman" panose="02020603050405020304" pitchFamily="18" charset="0"/>
              </a:rPr>
              <a:t>Where records can be readily made available electronically and where there have not been significant changes in the organisation.</a:t>
            </a:r>
          </a:p>
          <a:p>
            <a:r>
              <a:rPr lang="en-AU" sz="3200" dirty="0">
                <a:solidFill>
                  <a:srgbClr val="0060A9"/>
                </a:solidFill>
                <a:latin typeface="Arial" panose="020B0604020202020204" pitchFamily="34" charset="0"/>
                <a:ea typeface="Times New Roman" panose="02020603050405020304" pitchFamily="18" charset="0"/>
              </a:rPr>
              <a:t>Probably the easiest to do remotely</a:t>
            </a:r>
          </a:p>
          <a:p>
            <a:pPr marL="0" indent="0">
              <a:buNone/>
            </a:pPr>
            <a:r>
              <a:rPr lang="en-AU" sz="3200" dirty="0">
                <a:solidFill>
                  <a:schemeClr val="tx1"/>
                </a:solidFill>
                <a:latin typeface="Arial" panose="020B0604020202020204" pitchFamily="34" charset="0"/>
                <a:ea typeface="SimSun" panose="02010600030101010101" pitchFamily="2" charset="-122"/>
              </a:rPr>
              <a:t>Re-assessment of the Cert Service Scheme: </a:t>
            </a:r>
            <a:endParaRPr lang="en-AU" sz="3200" dirty="0">
              <a:solidFill>
                <a:srgbClr val="0070C0"/>
              </a:solidFill>
              <a:latin typeface="Arial" panose="020B0604020202020204" pitchFamily="34" charset="0"/>
              <a:ea typeface="SimSun" panose="02010600030101010101" pitchFamily="2" charset="-122"/>
            </a:endParaRPr>
          </a:p>
          <a:p>
            <a:r>
              <a:rPr lang="en-AU" sz="3200" dirty="0">
                <a:solidFill>
                  <a:srgbClr val="0070C0"/>
                </a:solidFill>
                <a:latin typeface="Arial" panose="020B0604020202020204" pitchFamily="34" charset="0"/>
                <a:ea typeface="SimSun" panose="02010600030101010101" pitchFamily="2" charset="-122"/>
              </a:rPr>
              <a:t>Strongly not recommended, this would normally require witnessing at client's facility</a:t>
            </a:r>
          </a:p>
          <a:p>
            <a:pPr marL="0" indent="0">
              <a:buNone/>
            </a:pPr>
            <a:r>
              <a:rPr lang="en-AU" sz="3200" dirty="0">
                <a:solidFill>
                  <a:schemeClr val="tx1"/>
                </a:solidFill>
                <a:latin typeface="Arial" panose="020B0604020202020204" pitchFamily="34" charset="0"/>
                <a:ea typeface="SimSun" panose="02010600030101010101" pitchFamily="2" charset="-122"/>
              </a:rPr>
              <a:t>Surveillance of the Cert Service Scheme:</a:t>
            </a:r>
          </a:p>
          <a:p>
            <a:r>
              <a:rPr lang="en-AU" sz="3200" dirty="0">
                <a:solidFill>
                  <a:srgbClr val="0070C0"/>
                </a:solidFill>
                <a:latin typeface="Arial" panose="020B0604020202020204" pitchFamily="34" charset="0"/>
                <a:ea typeface="SimSun" panose="02010600030101010101" pitchFamily="2" charset="-122"/>
              </a:rPr>
              <a:t> Mostly paper check, can be done remotely</a:t>
            </a:r>
          </a:p>
          <a:p>
            <a:r>
              <a:rPr lang="en-AU" sz="3200" dirty="0">
                <a:solidFill>
                  <a:srgbClr val="0060A9"/>
                </a:solidFill>
                <a:latin typeface="Arial" panose="020B0604020202020204" pitchFamily="34" charset="0"/>
                <a:ea typeface="Times New Roman" panose="02020603050405020304" pitchFamily="18" charset="0"/>
              </a:rPr>
              <a:t>Since there are four between re-assessments, perhaps at least one could be remote (For those who do Not have national accreditation)</a:t>
            </a:r>
            <a:endParaRPr lang="en-AU" sz="3200" dirty="0">
              <a:solidFill>
                <a:srgbClr val="0060A9"/>
              </a:solidFill>
              <a:latin typeface="Arial" panose="020B0604020202020204" pitchFamily="34" charset="0"/>
              <a:ea typeface="SimSun" panose="02010600030101010101" pitchFamily="2" charset="-122"/>
            </a:endParaRPr>
          </a:p>
          <a:p>
            <a:pPr marL="0" indent="0">
              <a:buNone/>
            </a:pPr>
            <a:r>
              <a:rPr lang="en-AU" sz="3200" dirty="0">
                <a:solidFill>
                  <a:schemeClr val="tx1"/>
                </a:solidFill>
                <a:latin typeface="Arial" panose="020B0604020202020204" pitchFamily="34" charset="0"/>
                <a:ea typeface="SimSun" panose="02010600030101010101" pitchFamily="2" charset="-122"/>
              </a:rPr>
              <a:t>Re-assessment of the Personnel Comp Scheme </a:t>
            </a:r>
            <a:r>
              <a:rPr lang="en-AU" sz="3200" dirty="0" err="1">
                <a:solidFill>
                  <a:schemeClr val="tx1"/>
                </a:solidFill>
                <a:latin typeface="Arial" panose="020B0604020202020204" pitchFamily="34" charset="0"/>
                <a:ea typeface="SimSun" panose="02010600030101010101" pitchFamily="2" charset="-122"/>
              </a:rPr>
              <a:t>ExCBs</a:t>
            </a:r>
            <a:r>
              <a:rPr lang="en-AU" sz="3200" dirty="0">
                <a:solidFill>
                  <a:schemeClr val="tx1"/>
                </a:solidFill>
                <a:latin typeface="Arial" panose="020B0604020202020204" pitchFamily="34" charset="0"/>
                <a:ea typeface="SimSun" panose="02010600030101010101" pitchFamily="2" charset="-122"/>
              </a:rPr>
              <a:t>:</a:t>
            </a:r>
          </a:p>
          <a:p>
            <a:r>
              <a:rPr lang="en-AU" sz="3200" dirty="0">
                <a:solidFill>
                  <a:srgbClr val="0070C0"/>
                </a:solidFill>
                <a:latin typeface="Arial" panose="020B0604020202020204" pitchFamily="34" charset="0"/>
                <a:ea typeface="SimSun" panose="02010600030101010101" pitchFamily="2" charset="-122"/>
              </a:rPr>
              <a:t>Strongly not recommended, need to check, touch feel examination rooms, hubs and equip with installations setup, explore the env. (no applicable for units Ex001, 001</a:t>
            </a:r>
          </a:p>
          <a:p>
            <a:pPr marL="0" indent="0">
              <a:buNone/>
            </a:pPr>
            <a:r>
              <a:rPr lang="en-AU" sz="3200" dirty="0">
                <a:solidFill>
                  <a:schemeClr val="tx1"/>
                </a:solidFill>
                <a:latin typeface="Arial" panose="020B0604020202020204" pitchFamily="34" charset="0"/>
                <a:ea typeface="SimSun" panose="02010600030101010101" pitchFamily="2" charset="-122"/>
              </a:rPr>
              <a:t>Surveillance of the Personnel Comp Scheme </a:t>
            </a:r>
            <a:r>
              <a:rPr lang="en-AU" sz="3200" dirty="0" err="1">
                <a:solidFill>
                  <a:schemeClr val="tx1"/>
                </a:solidFill>
                <a:latin typeface="Arial" panose="020B0604020202020204" pitchFamily="34" charset="0"/>
                <a:ea typeface="SimSun" panose="02010600030101010101" pitchFamily="2" charset="-122"/>
              </a:rPr>
              <a:t>ExCBs</a:t>
            </a:r>
            <a:r>
              <a:rPr lang="en-AU" sz="3200" dirty="0">
                <a:solidFill>
                  <a:schemeClr val="tx1"/>
                </a:solidFill>
                <a:latin typeface="Arial" panose="020B0604020202020204" pitchFamily="34" charset="0"/>
                <a:ea typeface="SimSun" panose="02010600030101010101" pitchFamily="2" charset="-122"/>
              </a:rPr>
              <a:t>:</a:t>
            </a:r>
          </a:p>
          <a:p>
            <a:r>
              <a:rPr lang="en-AU" sz="3200" dirty="0">
                <a:solidFill>
                  <a:srgbClr val="0070C0"/>
                </a:solidFill>
                <a:latin typeface="Arial" panose="020B0604020202020204" pitchFamily="34" charset="0"/>
                <a:ea typeface="SimSun" panose="02010600030101010101" pitchFamily="2" charset="-122"/>
              </a:rPr>
              <a:t>Mostly paper check, can be done remotely</a:t>
            </a:r>
          </a:p>
          <a:p>
            <a:r>
              <a:rPr lang="en-AU" sz="3200" dirty="0">
                <a:solidFill>
                  <a:srgbClr val="0060A9"/>
                </a:solidFill>
                <a:latin typeface="Arial" panose="020B0604020202020204" pitchFamily="34" charset="0"/>
                <a:ea typeface="Times New Roman" panose="02020603050405020304" pitchFamily="18" charset="0"/>
              </a:rPr>
              <a:t>Since there are four between re-assessments, perhaps at least one could be remote. </a:t>
            </a:r>
            <a:r>
              <a:rPr lang="en-AU" sz="3200" i="1" dirty="0">
                <a:solidFill>
                  <a:schemeClr val="tx1"/>
                </a:solidFill>
                <a:latin typeface="Arial" panose="020B0604020202020204" pitchFamily="34" charset="0"/>
                <a:ea typeface="Times New Roman" panose="02020603050405020304" pitchFamily="18" charset="0"/>
              </a:rPr>
              <a:t>Secretariat comment – not applicable, there are no annual surveillance assessments for the 05 Scheme (OD 501)</a:t>
            </a:r>
            <a:endParaRPr lang="en-AU" sz="3200" i="1" dirty="0">
              <a:solidFill>
                <a:schemeClr val="tx1"/>
              </a:solidFill>
              <a:latin typeface="Arial" panose="020B0604020202020204" pitchFamily="34" charset="0"/>
              <a:ea typeface="SimSun" panose="02010600030101010101" pitchFamily="2" charset="-122"/>
            </a:endParaRPr>
          </a:p>
          <a:p>
            <a:endParaRPr lang="en-AU" sz="2000" dirty="0"/>
          </a:p>
        </p:txBody>
      </p:sp>
      <p:sp>
        <p:nvSpPr>
          <p:cNvPr id="3" name="Title 2">
            <a:extLst>
              <a:ext uri="{FF2B5EF4-FFF2-40B4-BE49-F238E27FC236}">
                <a16:creationId xmlns:a16="http://schemas.microsoft.com/office/drawing/2014/main" id="{36089D04-83EB-4E0F-AFF7-ABE1991E12D1}"/>
              </a:ext>
            </a:extLst>
          </p:cNvPr>
          <p:cNvSpPr>
            <a:spLocks noGrp="1"/>
          </p:cNvSpPr>
          <p:nvPr>
            <p:ph type="title"/>
          </p:nvPr>
        </p:nvSpPr>
        <p:spPr>
          <a:xfrm>
            <a:off x="395536" y="260648"/>
            <a:ext cx="8401026" cy="433486"/>
          </a:xfrm>
        </p:spPr>
        <p:txBody>
          <a:bodyPr/>
          <a:lstStyle/>
          <a:p>
            <a:r>
              <a:rPr lang="en-AU" sz="1800" dirty="0"/>
              <a:t>Comments from question 10  Continued - 1</a:t>
            </a:r>
          </a:p>
        </p:txBody>
      </p:sp>
      <p:sp>
        <p:nvSpPr>
          <p:cNvPr id="4" name="Slide Number Placeholder 3">
            <a:extLst>
              <a:ext uri="{FF2B5EF4-FFF2-40B4-BE49-F238E27FC236}">
                <a16:creationId xmlns:a16="http://schemas.microsoft.com/office/drawing/2014/main" id="{AEB6A0EB-9789-4A39-8BA9-1DE348EDD114}"/>
              </a:ext>
            </a:extLst>
          </p:cNvPr>
          <p:cNvSpPr>
            <a:spLocks noGrp="1"/>
          </p:cNvSpPr>
          <p:nvPr>
            <p:ph type="sldNum" sz="quarter" idx="4"/>
          </p:nvPr>
        </p:nvSpPr>
        <p:spPr/>
        <p:txBody>
          <a:bodyPr/>
          <a:lstStyle/>
          <a:p>
            <a:fld id="{C2B32AA8-9B4E-4D53-AE6E-350E87BFFB19}" type="slidenum">
              <a:rPr lang="fr-CH" smtClean="0"/>
              <a:pPr/>
              <a:t>11</a:t>
            </a:fld>
            <a:endParaRPr lang="fr-CH" dirty="0"/>
          </a:p>
        </p:txBody>
      </p:sp>
    </p:spTree>
    <p:extLst>
      <p:ext uri="{BB962C8B-B14F-4D97-AF65-F5344CB8AC3E}">
        <p14:creationId xmlns:p14="http://schemas.microsoft.com/office/powerpoint/2010/main" val="247737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992860"/>
            <a:ext cx="8640960" cy="5546055"/>
          </a:xfrm>
        </p:spPr>
        <p:txBody>
          <a:bodyPr>
            <a:normAutofit fontScale="92500" lnSpcReduction="10000"/>
          </a:bodyPr>
          <a:lstStyle/>
          <a:p>
            <a:pPr marL="0" indent="0">
              <a:buNone/>
            </a:pPr>
            <a:r>
              <a:rPr lang="en-GB" sz="1600" dirty="0">
                <a:solidFill>
                  <a:schemeClr val="tx1"/>
                </a:solidFill>
              </a:rPr>
              <a:t>Comments:</a:t>
            </a:r>
          </a:p>
          <a:p>
            <a:r>
              <a:rPr lang="en-GB" sz="1600" b="0" dirty="0">
                <a:solidFill>
                  <a:schemeClr val="tx1"/>
                </a:solidFill>
              </a:rPr>
              <a:t>See response to Q12</a:t>
            </a:r>
          </a:p>
          <a:p>
            <a:r>
              <a:rPr lang="en-AU" sz="1600" b="0" dirty="0">
                <a:solidFill>
                  <a:schemeClr val="tx1"/>
                </a:solidFill>
                <a:ea typeface="Times New Roman" panose="02020603050405020304" pitchFamily="18" charset="0"/>
                <a:cs typeface="Times New Roman" panose="02020603050405020304" pitchFamily="18" charset="0"/>
              </a:rPr>
              <a:t>The documentation that is required for the assessment was submitted in advance or  in electronic format during  the assessment. It was more easy to review the required documents.</a:t>
            </a:r>
          </a:p>
          <a:p>
            <a:r>
              <a:rPr lang="en-AU" sz="1600" b="0" dirty="0">
                <a:solidFill>
                  <a:schemeClr val="tx1"/>
                </a:solidFill>
                <a:ea typeface="Times New Roman" panose="02020603050405020304" pitchFamily="18" charset="0"/>
                <a:cs typeface="Times New Roman" panose="02020603050405020304" pitchFamily="18" charset="0"/>
              </a:rPr>
              <a:t>Videos and screen sharing helped a lot</a:t>
            </a:r>
          </a:p>
          <a:p>
            <a:r>
              <a:rPr lang="en-AU" sz="1600" b="0" dirty="0">
                <a:solidFill>
                  <a:schemeClr val="tx1"/>
                </a:solidFill>
                <a:ea typeface="Times New Roman" panose="02020603050405020304" pitchFamily="18" charset="0"/>
                <a:cs typeface="Times New Roman" panose="02020603050405020304" pitchFamily="18" charset="0"/>
              </a:rPr>
              <a:t>Checking documents using screen share</a:t>
            </a:r>
          </a:p>
          <a:p>
            <a:r>
              <a:rPr lang="en-AU" sz="1600" b="0" dirty="0">
                <a:solidFill>
                  <a:schemeClr val="tx1"/>
                </a:solidFill>
                <a:ea typeface="Times New Roman" panose="02020603050405020304" pitchFamily="18" charset="0"/>
                <a:cs typeface="Times New Roman" panose="02020603050405020304" pitchFamily="18" charset="0"/>
              </a:rPr>
              <a:t>Planning for multiple sessions</a:t>
            </a:r>
          </a:p>
          <a:p>
            <a:r>
              <a:rPr lang="en-AU" sz="1600" b="0" dirty="0">
                <a:solidFill>
                  <a:schemeClr val="tx1"/>
                </a:solidFill>
                <a:ea typeface="Times New Roman" panose="02020603050405020304" pitchFamily="18" charset="0"/>
                <a:cs typeface="Times New Roman" panose="02020603050405020304" pitchFamily="18" charset="0"/>
              </a:rPr>
              <a:t>Good camera at the Body’s premises</a:t>
            </a:r>
          </a:p>
          <a:p>
            <a:r>
              <a:rPr lang="en-AU" sz="1600" b="0" dirty="0">
                <a:solidFill>
                  <a:schemeClr val="tx1"/>
                </a:solidFill>
                <a:ea typeface="Times New Roman" panose="02020603050405020304" pitchFamily="18" charset="0"/>
                <a:cs typeface="Times New Roman" panose="02020603050405020304" pitchFamily="18" charset="0"/>
              </a:rPr>
              <a:t>Use of Go-Pro or mobile camera to “walk thru” the organisation</a:t>
            </a:r>
          </a:p>
          <a:p>
            <a:r>
              <a:rPr lang="en-AU" sz="1600" b="0" dirty="0">
                <a:solidFill>
                  <a:schemeClr val="tx1"/>
                </a:solidFill>
                <a:ea typeface="Times New Roman" panose="02020603050405020304" pitchFamily="18" charset="0"/>
                <a:cs typeface="Arial" panose="020B0604020202020204" pitchFamily="34" charset="0"/>
              </a:rPr>
              <a:t>Requesting complete set of documents after each Document review to ensure that at the </a:t>
            </a:r>
            <a:r>
              <a:rPr lang="en-AU" sz="1600" b="0" dirty="0" err="1">
                <a:solidFill>
                  <a:schemeClr val="tx1"/>
                </a:solidFill>
                <a:ea typeface="Times New Roman" panose="02020603050405020304" pitchFamily="18" charset="0"/>
                <a:cs typeface="Arial" panose="020B0604020202020204" pitchFamily="34" charset="0"/>
              </a:rPr>
              <a:t>followup</a:t>
            </a:r>
            <a:r>
              <a:rPr lang="en-AU" sz="1600" b="0" dirty="0">
                <a:solidFill>
                  <a:schemeClr val="tx1"/>
                </a:solidFill>
                <a:ea typeface="Times New Roman" panose="02020603050405020304" pitchFamily="18" charset="0"/>
                <a:cs typeface="Arial" panose="020B0604020202020204" pitchFamily="34" charset="0"/>
              </a:rPr>
              <a:t> document reviews that each time we were in possession of the latest editions of all Procedures and Manuals of the Body</a:t>
            </a:r>
          </a:p>
          <a:p>
            <a:r>
              <a:rPr lang="en-AU" sz="1600" b="0" dirty="0">
                <a:solidFill>
                  <a:schemeClr val="tx1"/>
                </a:solidFill>
                <a:ea typeface="Times New Roman" panose="02020603050405020304" pitchFamily="18" charset="0"/>
                <a:cs typeface="Arial" panose="020B0604020202020204" pitchFamily="34" charset="0"/>
              </a:rPr>
              <a:t>Multiple sessions of a shorter period enables the body being assessed to address any issues between sessions</a:t>
            </a:r>
          </a:p>
          <a:p>
            <a:r>
              <a:rPr lang="en-AU" sz="1600" b="0" dirty="0">
                <a:solidFill>
                  <a:schemeClr val="tx1"/>
                </a:solidFill>
                <a:ea typeface="Times New Roman" panose="02020603050405020304" pitchFamily="18" charset="0"/>
                <a:cs typeface="Arial" panose="020B0604020202020204" pitchFamily="34" charset="0"/>
              </a:rPr>
              <a:t>None of the online interactions were as good as being there in person</a:t>
            </a:r>
          </a:p>
          <a:p>
            <a:r>
              <a:rPr lang="en-AU" sz="1600" b="0" dirty="0">
                <a:solidFill>
                  <a:schemeClr val="tx1"/>
                </a:solidFill>
                <a:ea typeface="Times New Roman" panose="02020603050405020304" pitchFamily="18" charset="0"/>
                <a:cs typeface="Times New Roman" panose="02020603050405020304" pitchFamily="18" charset="0"/>
              </a:rPr>
              <a:t>An understanding of the process required</a:t>
            </a:r>
          </a:p>
          <a:p>
            <a:r>
              <a:rPr lang="en-AU" sz="16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Communication with interlocutors (</a:t>
            </a:r>
            <a:r>
              <a:rPr lang="en-AU" sz="1600" b="0" dirty="0">
                <a:solidFill>
                  <a:srgbClr val="202124"/>
                </a:solidFill>
                <a:latin typeface="arial" panose="020B0604020202020204" pitchFamily="34" charset="0"/>
              </a:rPr>
              <a:t>takes part in a dialogue or conversation)</a:t>
            </a:r>
            <a:r>
              <a:rPr lang="en-AU" sz="16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is working fine, if you have a good internet connection For ExCB using cloud system, document sharing also works fine</a:t>
            </a:r>
            <a:endParaRPr lang="en-AU" sz="16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r>
              <a:rPr lang="en-AU" sz="1600" b="0" dirty="0">
                <a:solidFill>
                  <a:schemeClr val="tx1"/>
                </a:solidFill>
                <a:ea typeface="Times New Roman" panose="02020603050405020304" pitchFamily="18" charset="0"/>
                <a:cs typeface="Times New Roman" panose="02020603050405020304" pitchFamily="18" charset="0"/>
              </a:rPr>
              <a:t>There was no time pressure, no travel delays, lower expenses for the ExCB/</a:t>
            </a:r>
            <a:r>
              <a:rPr lang="en-AU" sz="1600" b="0" dirty="0" err="1">
                <a:solidFill>
                  <a:schemeClr val="tx1"/>
                </a:solidFill>
                <a:ea typeface="Times New Roman" panose="02020603050405020304" pitchFamily="18" charset="0"/>
                <a:cs typeface="Times New Roman" panose="02020603050405020304" pitchFamily="18" charset="0"/>
              </a:rPr>
              <a:t>ExTL</a:t>
            </a:r>
            <a:endParaRPr lang="en-AU" sz="1600" b="0" dirty="0">
              <a:solidFill>
                <a:schemeClr val="tx1"/>
              </a:solidFill>
              <a:ea typeface="Times New Roman" panose="02020603050405020304" pitchFamily="18" charset="0"/>
              <a:cs typeface="Times New Roman" panose="02020603050405020304" pitchFamily="18" charset="0"/>
            </a:endParaRPr>
          </a:p>
          <a:p>
            <a:r>
              <a:rPr lang="en-AU" sz="1600" b="0" dirty="0">
                <a:solidFill>
                  <a:schemeClr val="tx1"/>
                </a:solidFill>
                <a:ea typeface="Times New Roman" panose="02020603050405020304" pitchFamily="18" charset="0"/>
                <a:cs typeface="Times New Roman" panose="02020603050405020304" pitchFamily="18" charset="0"/>
              </a:rPr>
              <a:t>Elimination of travel time &amp; costs for short audits.</a:t>
            </a:r>
          </a:p>
          <a:p>
            <a:endParaRPr lang="en-AU" sz="1200" b="0" dirty="0">
              <a:ea typeface="Times New Roman" panose="02020603050405020304" pitchFamily="18" charset="0"/>
              <a:cs typeface="Times New Roman" panose="02020603050405020304" pitchFamily="18" charset="0"/>
            </a:endParaRPr>
          </a:p>
          <a:p>
            <a:endParaRPr lang="en-AU" sz="1200" b="0" dirty="0">
              <a:solidFill>
                <a:schemeClr val="tx1"/>
              </a:solidFill>
              <a:ea typeface="Times New Roman" panose="02020603050405020304" pitchFamily="18" charset="0"/>
              <a:cs typeface="Times New Roman" panose="02020603050405020304" pitchFamily="18" charset="0"/>
            </a:endParaRP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200" b="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AU" sz="1200" b="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endParaRPr lang="en-GB" sz="2000" dirty="0"/>
          </a:p>
        </p:txBody>
      </p:sp>
      <p:sp>
        <p:nvSpPr>
          <p:cNvPr id="4" name="Title 3"/>
          <p:cNvSpPr>
            <a:spLocks noGrp="1"/>
          </p:cNvSpPr>
          <p:nvPr>
            <p:ph type="title"/>
          </p:nvPr>
        </p:nvSpPr>
        <p:spPr>
          <a:xfrm>
            <a:off x="442800" y="187203"/>
            <a:ext cx="8881728" cy="805657"/>
          </a:xfrm>
        </p:spPr>
        <p:txBody>
          <a:bodyPr/>
          <a:lstStyle/>
          <a:p>
            <a:pPr>
              <a:lnSpc>
                <a:spcPct val="107000"/>
              </a:lnSpc>
              <a:spcBef>
                <a:spcPts val="0"/>
              </a:spcBef>
              <a:spcAft>
                <a:spcPts val="800"/>
              </a:spcAft>
            </a:pPr>
            <a:r>
              <a:rPr lang="en-GB" sz="2000" dirty="0"/>
              <a:t>Question 11:</a:t>
            </a:r>
            <a:r>
              <a:rPr lang="en-AU" sz="1800" dirty="0">
                <a:ea typeface="Times New Roman" panose="02020603050405020304" pitchFamily="18" charset="0"/>
                <a:cs typeface="Times New Roman" panose="02020603050405020304" pitchFamily="18" charset="0"/>
              </a:rPr>
              <a:t> </a:t>
            </a:r>
            <a:r>
              <a:rPr lang="en-AU" sz="2000" dirty="0">
                <a:ea typeface="Calibri Light" panose="020F0302020204030204" pitchFamily="34" charset="0"/>
                <a:cs typeface="Times New Roman" panose="02020603050405020304" pitchFamily="18" charset="0"/>
              </a:rPr>
              <a:t>List what worked well during the remote assessment/surveillance process?  </a:t>
            </a:r>
            <a:br>
              <a:rPr lang="en-AU" sz="2000" i="1" dirty="0">
                <a:latin typeface="Calibri Light" panose="020F0302020204030204" pitchFamily="34" charset="0"/>
                <a:ea typeface="Calibri Light" panose="020F0302020204030204" pitchFamily="34" charset="0"/>
                <a:cs typeface="Times New Roman" panose="02020603050405020304" pitchFamily="18" charset="0"/>
              </a:rPr>
            </a:b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12</a:t>
            </a:fld>
            <a:endParaRPr lang="fr-CH" dirty="0"/>
          </a:p>
        </p:txBody>
      </p:sp>
    </p:spTree>
    <p:extLst>
      <p:ext uri="{BB962C8B-B14F-4D97-AF65-F5344CB8AC3E}">
        <p14:creationId xmlns:p14="http://schemas.microsoft.com/office/powerpoint/2010/main" val="627049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899861"/>
            <a:ext cx="8568952" cy="5328592"/>
          </a:xfrm>
        </p:spPr>
        <p:txBody>
          <a:bodyPr>
            <a:normAutofit fontScale="25000" lnSpcReduction="20000"/>
          </a:bodyPr>
          <a:lstStyle/>
          <a:p>
            <a:pPr marL="0" indent="0">
              <a:buNone/>
            </a:pPr>
            <a:r>
              <a:rPr lang="en-GB" sz="6000" dirty="0">
                <a:solidFill>
                  <a:schemeClr val="tx1"/>
                </a:solidFill>
              </a:rPr>
              <a:t>Responses:</a:t>
            </a:r>
          </a:p>
          <a:p>
            <a:r>
              <a:rPr lang="en-GB" sz="6000" b="0" dirty="0">
                <a:solidFill>
                  <a:schemeClr val="tx1"/>
                </a:solidFill>
              </a:rPr>
              <a:t>Witness testing</a:t>
            </a:r>
          </a:p>
          <a:p>
            <a:r>
              <a:rPr lang="en-GB" sz="6000" b="0" dirty="0">
                <a:solidFill>
                  <a:schemeClr val="tx1"/>
                </a:solidFill>
              </a:rPr>
              <a:t>Document review if a non-English doc</a:t>
            </a:r>
          </a:p>
          <a:p>
            <a:r>
              <a:rPr lang="en-GB" sz="6000" b="0" dirty="0">
                <a:solidFill>
                  <a:schemeClr val="tx1"/>
                </a:solidFill>
              </a:rPr>
              <a:t>Long time looking into screen. People got bored and may cut video or audio</a:t>
            </a:r>
          </a:p>
          <a:p>
            <a:r>
              <a:rPr lang="en-AU" sz="6000" b="0" kern="1800" dirty="0">
                <a:solidFill>
                  <a:schemeClr val="tx1"/>
                </a:solidFill>
                <a:ea typeface="Times New Roman" panose="02020603050405020304" pitchFamily="18" charset="0"/>
                <a:cs typeface="Times New Roman" panose="02020603050405020304" pitchFamily="18" charset="0"/>
              </a:rPr>
              <a:t>Occasional issues with connection, quick discharging of battery on handheld device with camera, lack of good wi-fi signal in some parts of the laboratory, inability to see and feel the environment and equipment and to read small letters/symbols…</a:t>
            </a:r>
          </a:p>
          <a:p>
            <a:pPr marL="0">
              <a:lnSpc>
                <a:spcPct val="107000"/>
              </a:lnSpc>
              <a:spcBef>
                <a:spcPts val="0"/>
              </a:spcBef>
              <a:spcAft>
                <a:spcPts val="800"/>
              </a:spcAft>
            </a:pPr>
            <a:r>
              <a:rPr lang="en-AU" sz="6000" b="0" dirty="0">
                <a:solidFill>
                  <a:schemeClr val="tx1"/>
                </a:solidFill>
                <a:ea typeface="Times New Roman" panose="02020603050405020304" pitchFamily="18" charset="0"/>
                <a:cs typeface="Times New Roman" panose="02020603050405020304" pitchFamily="18" charset="0"/>
              </a:rPr>
              <a:t>Reviewing completed files where hand written notes are used by the CBs and TL</a:t>
            </a:r>
          </a:p>
          <a:p>
            <a:pPr marL="0">
              <a:lnSpc>
                <a:spcPct val="107000"/>
              </a:lnSpc>
              <a:spcBef>
                <a:spcPts val="0"/>
              </a:spcBef>
              <a:spcAft>
                <a:spcPts val="800"/>
              </a:spcAft>
            </a:pPr>
            <a:r>
              <a:rPr lang="en-AU" sz="6000" b="0" dirty="0">
                <a:solidFill>
                  <a:schemeClr val="tx1"/>
                </a:solidFill>
                <a:ea typeface="Times New Roman" panose="02020603050405020304" pitchFamily="18" charset="0"/>
                <a:cs typeface="Times New Roman" panose="02020603050405020304" pitchFamily="18" charset="0"/>
              </a:rPr>
              <a:t>Perhaps a trial of the internet connection ahead of a formal assessment is useful</a:t>
            </a:r>
          </a:p>
          <a:p>
            <a:pPr marL="0">
              <a:lnSpc>
                <a:spcPct val="107000"/>
              </a:lnSpc>
              <a:spcBef>
                <a:spcPts val="0"/>
              </a:spcBef>
              <a:spcAft>
                <a:spcPts val="800"/>
              </a:spcAft>
            </a:pPr>
            <a:r>
              <a:rPr lang="en-AU" sz="6000" b="0" dirty="0">
                <a:solidFill>
                  <a:schemeClr val="tx1"/>
                </a:solidFill>
                <a:ea typeface="Times New Roman" panose="02020603050405020304" pitchFamily="18" charset="0"/>
                <a:cs typeface="Times New Roman" panose="02020603050405020304" pitchFamily="18" charset="0"/>
              </a:rPr>
              <a:t>Very careful planning is key</a:t>
            </a:r>
          </a:p>
          <a:p>
            <a:pPr>
              <a:lnSpc>
                <a:spcPct val="107000"/>
              </a:lnSpc>
              <a:spcBef>
                <a:spcPts val="0"/>
              </a:spcBef>
              <a:spcAft>
                <a:spcPts val="800"/>
              </a:spcAft>
            </a:pPr>
            <a:r>
              <a:rPr lang="en-AU" sz="6000" b="0" dirty="0">
                <a:solidFill>
                  <a:schemeClr val="tx1"/>
                </a:solidFill>
                <a:ea typeface="Times New Roman" panose="02020603050405020304" pitchFamily="18" charset="0"/>
                <a:cs typeface="Times New Roman" panose="02020603050405020304" pitchFamily="18" charset="0"/>
              </a:rPr>
              <a:t>Although asking in advance to wear headphones for all, this was not observed resulting in poor sound quality. This in turn places a higher burden on the assessor to handle the higher level of concentration. Can be tiring. If required, difficult to assess equip.  Balance of the ‘remote’ online time with the offline assessment is quite different from a remote assessment, due to assessor completing a review of the info offline.  This can be hampered by lack of documentation and in correct cross referencing. </a:t>
            </a:r>
          </a:p>
          <a:p>
            <a:pPr>
              <a:lnSpc>
                <a:spcPct val="107000"/>
              </a:lnSpc>
              <a:spcBef>
                <a:spcPts val="0"/>
              </a:spcBef>
              <a:spcAft>
                <a:spcPts val="800"/>
              </a:spcAft>
            </a:pPr>
            <a:r>
              <a:rPr lang="en-AU" sz="6000" b="0" dirty="0">
                <a:solidFill>
                  <a:schemeClr val="tx1"/>
                </a:solidFill>
                <a:ea typeface="Times New Roman" panose="02020603050405020304" pitchFamily="18" charset="0"/>
                <a:cs typeface="Times New Roman" panose="02020603050405020304" pitchFamily="18" charset="0"/>
              </a:rPr>
              <a:t>Biggest difficulties were with witness testing. The loss of ‘peripheral vision’ was significant. It was not as time efficient as time is wasted waiting for things to happen.  When on site additional things can fill the gaps, </a:t>
            </a:r>
            <a:r>
              <a:rPr lang="en-AU" sz="6000" b="0" dirty="0" err="1">
                <a:solidFill>
                  <a:schemeClr val="tx1"/>
                </a:solidFill>
                <a:ea typeface="Times New Roman" panose="02020603050405020304" pitchFamily="18" charset="0"/>
                <a:cs typeface="Times New Roman" panose="02020603050405020304" pitchFamily="18" charset="0"/>
              </a:rPr>
              <a:t>eg.</a:t>
            </a:r>
            <a:r>
              <a:rPr lang="en-AU" sz="6000" b="0" dirty="0">
                <a:solidFill>
                  <a:schemeClr val="tx1"/>
                </a:solidFill>
                <a:ea typeface="Times New Roman" panose="02020603050405020304" pitchFamily="18" charset="0"/>
                <a:cs typeface="Times New Roman" panose="02020603050405020304" pitchFamily="18" charset="0"/>
              </a:rPr>
              <a:t> Looking at calibrations labels or tips on thermocouples.</a:t>
            </a:r>
          </a:p>
          <a:p>
            <a:pPr marL="0">
              <a:lnSpc>
                <a:spcPct val="107000"/>
              </a:lnSpc>
              <a:spcBef>
                <a:spcPts val="0"/>
              </a:spcBef>
              <a:spcAft>
                <a:spcPts val="800"/>
              </a:spcAft>
            </a:pPr>
            <a:r>
              <a:rPr lang="en-AU" sz="6000" b="0" dirty="0">
                <a:solidFill>
                  <a:schemeClr val="tx1"/>
                </a:solidFill>
                <a:ea typeface="Times New Roman" panose="02020603050405020304" pitchFamily="18" charset="0"/>
                <a:cs typeface="Times New Roman" panose="02020603050405020304" pitchFamily="18" charset="0"/>
              </a:rPr>
              <a:t>Virtual jet lag</a:t>
            </a:r>
          </a:p>
          <a:p>
            <a:pPr marL="228600">
              <a:lnSpc>
                <a:spcPct val="107000"/>
              </a:lnSpc>
              <a:spcBef>
                <a:spcPts val="0"/>
              </a:spcBef>
              <a:spcAft>
                <a:spcPts val="800"/>
              </a:spcAft>
            </a:pPr>
            <a:endParaRPr lang="en-AU" sz="1200" b="0" dirty="0">
              <a:ea typeface="Times New Roman" panose="02020603050405020304" pitchFamily="18" charset="0"/>
              <a:cs typeface="Times New Roman" panose="02020603050405020304" pitchFamily="18" charset="0"/>
            </a:endParaRPr>
          </a:p>
          <a:p>
            <a:pPr marL="228600">
              <a:lnSpc>
                <a:spcPct val="107000"/>
              </a:lnSpc>
              <a:spcBef>
                <a:spcPts val="0"/>
              </a:spcBef>
              <a:spcAft>
                <a:spcPts val="800"/>
              </a:spcAft>
            </a:pPr>
            <a:endParaRPr lang="en-AU" sz="1200" b="0" dirty="0">
              <a:ea typeface="Times New Roman" panose="02020603050405020304" pitchFamily="18" charset="0"/>
              <a:cs typeface="Times New Roman" panose="02020603050405020304" pitchFamily="18" charset="0"/>
            </a:endParaRPr>
          </a:p>
          <a:p>
            <a:pPr marL="228600">
              <a:lnSpc>
                <a:spcPct val="107000"/>
              </a:lnSpc>
              <a:spcBef>
                <a:spcPts val="0"/>
              </a:spcBef>
              <a:spcAft>
                <a:spcPts val="800"/>
              </a:spcAft>
            </a:pPr>
            <a:endParaRPr lang="en-AU" sz="1400" b="0" dirty="0">
              <a:ea typeface="SimSun" panose="02010600030101010101" pitchFamily="2" charset="-122"/>
              <a:cs typeface="Times New Roman" panose="02020603050405020304" pitchFamily="18" charset="0"/>
            </a:endParaRPr>
          </a:p>
          <a:p>
            <a:pPr marL="0">
              <a:lnSpc>
                <a:spcPct val="107000"/>
              </a:lnSpc>
              <a:spcBef>
                <a:spcPts val="0"/>
              </a:spcBef>
              <a:spcAft>
                <a:spcPts val="800"/>
              </a:spcAft>
            </a:pPr>
            <a:endParaRPr lang="en-AU" sz="1200" b="0" dirty="0">
              <a:solidFill>
                <a:schemeClr val="tx1"/>
              </a:solidFill>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endParaRPr lang="en-AU" sz="12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2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200" b="0" dirty="0">
              <a:solidFill>
                <a:schemeClr val="tx1"/>
              </a:solidFill>
              <a:ea typeface="Times New Roman" panose="02020603050405020304" pitchFamily="18" charset="0"/>
              <a:cs typeface="Times New Roman" panose="02020603050405020304" pitchFamily="18" charset="0"/>
            </a:endParaRP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a:p>
            <a:endParaRPr lang="en-GB" sz="2000" dirty="0"/>
          </a:p>
          <a:p>
            <a:endParaRPr lang="en-GB" dirty="0"/>
          </a:p>
        </p:txBody>
      </p:sp>
      <p:sp>
        <p:nvSpPr>
          <p:cNvPr id="4" name="Title 3"/>
          <p:cNvSpPr>
            <a:spLocks noGrp="1"/>
          </p:cNvSpPr>
          <p:nvPr>
            <p:ph type="title"/>
          </p:nvPr>
        </p:nvSpPr>
        <p:spPr>
          <a:xfrm>
            <a:off x="323528" y="466375"/>
            <a:ext cx="8568952" cy="433486"/>
          </a:xfrm>
        </p:spPr>
        <p:txBody>
          <a:bodyPr/>
          <a:lstStyle/>
          <a:p>
            <a:r>
              <a:rPr lang="en-GB" sz="1800" dirty="0"/>
              <a:t>Question 12: </a:t>
            </a:r>
            <a:r>
              <a:rPr lang="en-AU" sz="1800" dirty="0">
                <a:ea typeface="Calibri Light" panose="020F0302020204030204" pitchFamily="34" charset="0"/>
                <a:cs typeface="Times New Roman" panose="02020603050405020304" pitchFamily="18" charset="0"/>
              </a:rPr>
              <a:t>List what were the challenges or difficulty of conducting a remote assessment/surveillance were?  </a:t>
            </a:r>
            <a:br>
              <a:rPr lang="en-AU" sz="1800" i="1" dirty="0">
                <a:latin typeface="Calibri Light" panose="020F0302020204030204" pitchFamily="34" charset="0"/>
                <a:ea typeface="Calibri Light" panose="020F0302020204030204" pitchFamily="34"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13</a:t>
            </a:fld>
            <a:endParaRPr lang="fr-CH" dirty="0"/>
          </a:p>
        </p:txBody>
      </p:sp>
    </p:spTree>
    <p:extLst>
      <p:ext uri="{BB962C8B-B14F-4D97-AF65-F5344CB8AC3E}">
        <p14:creationId xmlns:p14="http://schemas.microsoft.com/office/powerpoint/2010/main" val="249112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42800" y="923748"/>
            <a:ext cx="8449680" cy="5447632"/>
          </a:xfrm>
        </p:spPr>
        <p:txBody>
          <a:bodyPr>
            <a:normAutofit fontScale="62500" lnSpcReduction="20000"/>
          </a:bodyPr>
          <a:lstStyle/>
          <a:p>
            <a:pPr marL="0" indent="0">
              <a:buNone/>
            </a:pPr>
            <a:r>
              <a:rPr lang="en-GB" sz="2600" dirty="0">
                <a:solidFill>
                  <a:schemeClr val="tx1"/>
                </a:solidFill>
              </a:rPr>
              <a:t>Responses:</a:t>
            </a:r>
          </a:p>
          <a:p>
            <a:pPr marL="0">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Not easy when there are two assessors – coordination can be a challenge</a:t>
            </a:r>
          </a:p>
          <a:p>
            <a:pPr defTabSz="361950">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Real visits can allow you to meet many of the relevant staff.   When remote, certain staff may not be available due to not working 	(furlough) or other reasons</a:t>
            </a:r>
          </a:p>
          <a:p>
            <a:pPr>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Not easy to ‘finish’ the assessment in the time period allocated.  For example, if the assessment were scheduled for Monday to Friday of a particular week it is difficult to have it completed on time by the Friday (setting aside any issues requiring clearance).  Overall it takes more time than initially expected.</a:t>
            </a:r>
          </a:p>
          <a:p>
            <a:pPr marL="0">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Different time zones</a:t>
            </a:r>
          </a:p>
          <a:p>
            <a:pPr marL="228600">
              <a:lnSpc>
                <a:spcPct val="107000"/>
              </a:lnSpc>
              <a:spcBef>
                <a:spcPts val="0"/>
              </a:spcBef>
            </a:pPr>
            <a:r>
              <a:rPr lang="en-AU" sz="2600" b="0" dirty="0">
                <a:solidFill>
                  <a:schemeClr val="tx1"/>
                </a:solidFill>
                <a:ea typeface="SimSun" panose="02010600030101010101" pitchFamily="2" charset="-122"/>
                <a:cs typeface="Times New Roman" panose="02020603050405020304" pitchFamily="18" charset="0"/>
              </a:rPr>
              <a:t>When the files in the technical body are retained in paper version, it is challenge to both.</a:t>
            </a:r>
          </a:p>
          <a:p>
            <a:pPr marL="228600">
              <a:lnSpc>
                <a:spcPct val="107000"/>
              </a:lnSpc>
              <a:spcBef>
                <a:spcPts val="0"/>
              </a:spcBef>
              <a:spcAft>
                <a:spcPts val="800"/>
              </a:spcAft>
            </a:pPr>
            <a:r>
              <a:rPr lang="en-AU" sz="2600" b="0" dirty="0">
                <a:solidFill>
                  <a:schemeClr val="tx1"/>
                </a:solidFill>
                <a:ea typeface="SimSun" panose="02010600030101010101" pitchFamily="2" charset="-122"/>
                <a:cs typeface="Times New Roman" panose="02020603050405020304" pitchFamily="18" charset="0"/>
              </a:rPr>
              <a:t>There is only limited time when there are any un-expected questions.</a:t>
            </a:r>
          </a:p>
          <a:p>
            <a:pPr marL="228600">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Supervision of the tests was at times very difficult due to the camera guidance and communication which is often poor in the test area.</a:t>
            </a:r>
          </a:p>
          <a:p>
            <a:pPr>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Lot of difficulty in following laboratory tests, in getting the feel if all the right parameters were being measured at the right spots on the test equipment. Language barriers often meant that the focus on the test was lost.</a:t>
            </a:r>
          </a:p>
          <a:p>
            <a:pPr>
              <a:lnSpc>
                <a:spcPct val="107000"/>
              </a:lnSpc>
              <a:spcBef>
                <a:spcPts val="0"/>
              </a:spcBef>
              <a:spcAft>
                <a:spcPts val="800"/>
              </a:spcAft>
            </a:pPr>
            <a:r>
              <a:rPr lang="en-AU" sz="2600" b="0" dirty="0">
                <a:solidFill>
                  <a:schemeClr val="tx1"/>
                </a:solidFill>
                <a:ea typeface="Times New Roman" panose="02020603050405020304" pitchFamily="18" charset="0"/>
                <a:cs typeface="Times New Roman" panose="02020603050405020304" pitchFamily="18" charset="0"/>
              </a:rPr>
              <a:t>Balancing the audit  with my “regular” job because I was not out of office.  Conducting audits very early and very late was not ideal for work-life balance or alertness</a:t>
            </a:r>
            <a:r>
              <a:rPr lang="en-AU" sz="3400" b="0" dirty="0">
                <a:solidFill>
                  <a:schemeClr val="tx1"/>
                </a:solidFill>
                <a:ea typeface="Times New Roman" panose="02020603050405020304" pitchFamily="18" charset="0"/>
                <a:cs typeface="Times New Roman" panose="02020603050405020304" pitchFamily="18" charset="0"/>
              </a:rPr>
              <a:t>.</a:t>
            </a:r>
          </a:p>
          <a:p>
            <a:pPr marL="228600">
              <a:lnSpc>
                <a:spcPct val="107000"/>
              </a:lnSpc>
              <a:spcBef>
                <a:spcPts val="0"/>
              </a:spcBef>
              <a:spcAft>
                <a:spcPts val="800"/>
              </a:spcAft>
            </a:pPr>
            <a:endParaRPr lang="en-AU" sz="1200" b="0" dirty="0">
              <a:ea typeface="Times New Roman" panose="02020603050405020304" pitchFamily="18" charset="0"/>
              <a:cs typeface="Times New Roman" panose="02020603050405020304" pitchFamily="18" charset="0"/>
            </a:endParaRPr>
          </a:p>
          <a:p>
            <a:pPr marL="228600">
              <a:lnSpc>
                <a:spcPct val="107000"/>
              </a:lnSpc>
              <a:spcBef>
                <a:spcPts val="0"/>
              </a:spcBef>
              <a:spcAft>
                <a:spcPts val="800"/>
              </a:spcAft>
            </a:pPr>
            <a:endParaRPr lang="en-AU" sz="1200" b="0" dirty="0">
              <a:ea typeface="Times New Roman" panose="02020603050405020304" pitchFamily="18" charset="0"/>
              <a:cs typeface="Times New Roman" panose="02020603050405020304" pitchFamily="18" charset="0"/>
            </a:endParaRPr>
          </a:p>
          <a:p>
            <a:pPr marL="228600">
              <a:lnSpc>
                <a:spcPct val="107000"/>
              </a:lnSpc>
              <a:spcBef>
                <a:spcPts val="0"/>
              </a:spcBef>
              <a:spcAft>
                <a:spcPts val="800"/>
              </a:spcAft>
            </a:pPr>
            <a:endParaRPr lang="en-AU" sz="1400" b="0" dirty="0">
              <a:ea typeface="SimSun" panose="02010600030101010101" pitchFamily="2" charset="-122"/>
              <a:cs typeface="Times New Roman" panose="02020603050405020304" pitchFamily="18" charset="0"/>
            </a:endParaRPr>
          </a:p>
          <a:p>
            <a:pPr marL="0">
              <a:lnSpc>
                <a:spcPct val="107000"/>
              </a:lnSpc>
              <a:spcBef>
                <a:spcPts val="0"/>
              </a:spcBef>
              <a:spcAft>
                <a:spcPts val="800"/>
              </a:spcAft>
            </a:pPr>
            <a:endParaRPr lang="en-AU" sz="1200" b="0" dirty="0">
              <a:solidFill>
                <a:schemeClr val="tx1"/>
              </a:solidFill>
              <a:ea typeface="Times New Roman" panose="02020603050405020304" pitchFamily="18" charset="0"/>
              <a:cs typeface="Times New Roman" panose="02020603050405020304" pitchFamily="18" charset="0"/>
            </a:endParaRPr>
          </a:p>
          <a:p>
            <a:pPr marL="0" indent="0">
              <a:lnSpc>
                <a:spcPct val="107000"/>
              </a:lnSpc>
              <a:spcBef>
                <a:spcPts val="0"/>
              </a:spcBef>
              <a:spcAft>
                <a:spcPts val="800"/>
              </a:spcAft>
              <a:buNone/>
            </a:pPr>
            <a:endParaRPr lang="en-AU" sz="12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2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200" b="0" dirty="0">
              <a:solidFill>
                <a:schemeClr val="tx1"/>
              </a:solidFill>
              <a:ea typeface="Times New Roman" panose="02020603050405020304" pitchFamily="18" charset="0"/>
              <a:cs typeface="Times New Roman" panose="02020603050405020304" pitchFamily="18" charset="0"/>
            </a:endParaRP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a:p>
            <a:endParaRPr lang="en-GB" sz="2000" dirty="0"/>
          </a:p>
          <a:p>
            <a:endParaRPr lang="en-GB" dirty="0"/>
          </a:p>
        </p:txBody>
      </p:sp>
      <p:sp>
        <p:nvSpPr>
          <p:cNvPr id="4" name="Title 3"/>
          <p:cNvSpPr>
            <a:spLocks noGrp="1"/>
          </p:cNvSpPr>
          <p:nvPr>
            <p:ph type="title"/>
          </p:nvPr>
        </p:nvSpPr>
        <p:spPr>
          <a:xfrm>
            <a:off x="442800" y="356908"/>
            <a:ext cx="8305664" cy="433486"/>
          </a:xfrm>
        </p:spPr>
        <p:txBody>
          <a:bodyPr/>
          <a:lstStyle/>
          <a:p>
            <a:r>
              <a:rPr lang="en-GB" sz="1800" dirty="0"/>
              <a:t>Question 12: </a:t>
            </a:r>
            <a:r>
              <a:rPr lang="en-AU" sz="1800" dirty="0">
                <a:ea typeface="Calibri Light" panose="020F0302020204030204" pitchFamily="34" charset="0"/>
                <a:cs typeface="Times New Roman" panose="02020603050405020304" pitchFamily="18" charset="0"/>
              </a:rPr>
              <a:t>List what were the challenges or difficulty of conducting a remote assessment/surveillance were?  Continued - 1</a:t>
            </a:r>
            <a:br>
              <a:rPr lang="en-AU" sz="1800" i="1" dirty="0">
                <a:latin typeface="Calibri Light" panose="020F0302020204030204" pitchFamily="34" charset="0"/>
                <a:ea typeface="Calibri Light" panose="020F0302020204030204" pitchFamily="34"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14</a:t>
            </a:fld>
            <a:endParaRPr lang="fr-CH" dirty="0"/>
          </a:p>
        </p:txBody>
      </p:sp>
    </p:spTree>
    <p:extLst>
      <p:ext uri="{BB962C8B-B14F-4D97-AF65-F5344CB8AC3E}">
        <p14:creationId xmlns:p14="http://schemas.microsoft.com/office/powerpoint/2010/main" val="763028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692696"/>
            <a:ext cx="8568952" cy="6028780"/>
          </a:xfrm>
        </p:spPr>
        <p:txBody>
          <a:bodyPr>
            <a:noAutofit/>
          </a:bodyPr>
          <a:lstStyle/>
          <a:p>
            <a:r>
              <a:rPr lang="en-GB" sz="1300" b="0" dirty="0">
                <a:solidFill>
                  <a:schemeClr val="tx1"/>
                </a:solidFill>
              </a:rPr>
              <a:t>Photo translation software is very useful</a:t>
            </a:r>
          </a:p>
          <a:p>
            <a:r>
              <a:rPr lang="en-GB" sz="1300" b="0" dirty="0">
                <a:solidFill>
                  <a:schemeClr val="tx1"/>
                </a:solidFill>
              </a:rPr>
              <a:t>Not to arrange a single assessment activity for too long</a:t>
            </a:r>
          </a:p>
          <a:p>
            <a:r>
              <a:rPr lang="en-GB" sz="1300" b="0" dirty="0">
                <a:solidFill>
                  <a:schemeClr val="tx1"/>
                </a:solidFill>
              </a:rPr>
              <a:t>Make a detailed assessment plan session by session</a:t>
            </a:r>
          </a:p>
          <a:p>
            <a:r>
              <a:rPr lang="en-AU" sz="1300" b="0" kern="1800" dirty="0">
                <a:solidFill>
                  <a:schemeClr val="tx1"/>
                </a:solidFill>
                <a:ea typeface="Times New Roman" panose="02020603050405020304" pitchFamily="18" charset="0"/>
                <a:cs typeface="Times New Roman" panose="02020603050405020304" pitchFamily="18" charset="0"/>
              </a:rPr>
              <a:t>Take the vaccine (full dose) and fly, otherwise kindly ask IEC to invest heavily into VR infrastructure to make remote work more realistic.</a:t>
            </a:r>
          </a:p>
          <a:p>
            <a:r>
              <a:rPr lang="en-AU" sz="1300" b="0" kern="1800" dirty="0">
                <a:solidFill>
                  <a:schemeClr val="tx1"/>
                </a:solidFill>
                <a:ea typeface="Times New Roman" panose="02020603050405020304" pitchFamily="18" charset="0"/>
                <a:cs typeface="Times New Roman" panose="02020603050405020304" pitchFamily="18" charset="0"/>
              </a:rPr>
              <a:t>Careful and solid planning</a:t>
            </a:r>
          </a:p>
          <a:p>
            <a:r>
              <a:rPr lang="en-AU" sz="1300" b="0" kern="1800" dirty="0">
                <a:solidFill>
                  <a:schemeClr val="tx1"/>
                </a:solidFill>
                <a:ea typeface="Times New Roman" panose="02020603050405020304" pitchFamily="18" charset="0"/>
                <a:cs typeface="Times New Roman" panose="02020603050405020304" pitchFamily="18" charset="0"/>
              </a:rPr>
              <a:t>A check of internet/video connection in advance</a:t>
            </a:r>
          </a:p>
          <a:p>
            <a:r>
              <a:rPr lang="en-AU" sz="1300" b="0" kern="1800" dirty="0">
                <a:solidFill>
                  <a:schemeClr val="tx1"/>
                </a:solidFill>
                <a:ea typeface="Times New Roman" panose="02020603050405020304" pitchFamily="18" charset="0"/>
                <a:cs typeface="Times New Roman" panose="02020603050405020304" pitchFamily="18" charset="0"/>
              </a:rPr>
              <a:t>Being in possession of the complete set of latest ed./versions of CB/TL documents and procedures</a:t>
            </a:r>
          </a:p>
          <a:p>
            <a:r>
              <a:rPr lang="en-AU" sz="1300" b="0" kern="1800" dirty="0">
                <a:solidFill>
                  <a:schemeClr val="tx1"/>
                </a:solidFill>
                <a:ea typeface="Times New Roman" panose="02020603050405020304" pitchFamily="18" charset="0"/>
                <a:cs typeface="Times New Roman" panose="02020603050405020304" pitchFamily="18" charset="0"/>
              </a:rPr>
              <a:t>Guidelines for the time estimates for an assessment would help</a:t>
            </a:r>
          </a:p>
          <a:p>
            <a:r>
              <a:rPr lang="en-AU" sz="1300" b="0" kern="1800" dirty="0">
                <a:solidFill>
                  <a:schemeClr val="tx1"/>
                </a:solidFill>
                <a:ea typeface="Times New Roman" panose="02020603050405020304" pitchFamily="18" charset="0"/>
                <a:cs typeface="Times New Roman" panose="02020603050405020304" pitchFamily="18" charset="0"/>
              </a:rPr>
              <a:t>Intro of revised F-003 and F-004 may require some fine tuning but are already showing benefit</a:t>
            </a:r>
          </a:p>
          <a:p>
            <a:r>
              <a:rPr lang="en-AU" sz="1300" b="0" dirty="0">
                <a:solidFill>
                  <a:schemeClr val="tx1"/>
                </a:solidFill>
                <a:ea typeface="Times New Roman" panose="02020603050405020304" pitchFamily="18" charset="0"/>
                <a:cs typeface="Times New Roman" panose="02020603050405020304" pitchFamily="18" charset="0"/>
              </a:rPr>
              <a:t>The plan and cost estimate would need to be more detailed so that the client fully understood the work involved</a:t>
            </a:r>
          </a:p>
          <a:p>
            <a:r>
              <a:rPr lang="en-AU" sz="1300" b="0" dirty="0">
                <a:solidFill>
                  <a:schemeClr val="tx1"/>
                </a:solidFill>
                <a:ea typeface="SimSun" panose="02010600030101010101" pitchFamily="2" charset="-122"/>
                <a:cs typeface="Times New Roman" panose="02020603050405020304" pitchFamily="18" charset="0"/>
              </a:rPr>
              <a:t>Specify general recommendation working-days for different assessment. </a:t>
            </a:r>
          </a:p>
          <a:p>
            <a:r>
              <a:rPr lang="en-AU" sz="1300" b="0" dirty="0">
                <a:solidFill>
                  <a:schemeClr val="tx1"/>
                </a:solidFill>
                <a:ea typeface="Times New Roman" panose="02020603050405020304" pitchFamily="18" charset="0"/>
                <a:cs typeface="Times New Roman" panose="02020603050405020304" pitchFamily="18" charset="0"/>
              </a:rPr>
              <a:t>Remote assessment require that the documentation and records of </a:t>
            </a:r>
            <a:r>
              <a:rPr lang="en-AU" sz="1300" b="0" dirty="0" err="1">
                <a:solidFill>
                  <a:schemeClr val="tx1"/>
                </a:solidFill>
                <a:ea typeface="Times New Roman" panose="02020603050405020304" pitchFamily="18" charset="0"/>
                <a:cs typeface="Times New Roman" panose="02020603050405020304" pitchFamily="18" charset="0"/>
              </a:rPr>
              <a:t>ExTL</a:t>
            </a:r>
            <a:r>
              <a:rPr lang="en-AU" sz="1300" b="0" dirty="0">
                <a:solidFill>
                  <a:schemeClr val="tx1"/>
                </a:solidFill>
                <a:ea typeface="Times New Roman" panose="02020603050405020304" pitchFamily="18" charset="0"/>
                <a:cs typeface="Times New Roman" panose="02020603050405020304" pitchFamily="18" charset="0"/>
              </a:rPr>
              <a:t> and ExCB are managed in an electronic way. This is not always the case especially for the records.</a:t>
            </a:r>
          </a:p>
          <a:p>
            <a:pPr marL="0">
              <a:lnSpc>
                <a:spcPct val="107000"/>
              </a:lnSpc>
              <a:spcBef>
                <a:spcPts val="0"/>
              </a:spcBef>
              <a:spcAft>
                <a:spcPts val="800"/>
              </a:spcAft>
            </a:pPr>
            <a:r>
              <a:rPr lang="en-AU" sz="1300" b="0" dirty="0">
                <a:solidFill>
                  <a:schemeClr val="tx1"/>
                </a:solidFill>
                <a:ea typeface="Times New Roman" panose="02020603050405020304" pitchFamily="18" charset="0"/>
                <a:cs typeface="Times New Roman" panose="02020603050405020304" pitchFamily="18" charset="0"/>
              </a:rPr>
              <a:t>Where it is a matter of interviews of people and examination of documents, use remote assessments.</a:t>
            </a:r>
          </a:p>
          <a:p>
            <a:pPr>
              <a:lnSpc>
                <a:spcPct val="107000"/>
              </a:lnSpc>
              <a:spcBef>
                <a:spcPts val="0"/>
              </a:spcBef>
              <a:spcAft>
                <a:spcPts val="800"/>
              </a:spcAft>
            </a:pPr>
            <a:r>
              <a:rPr lang="en-AU" sz="1300" b="0" dirty="0">
                <a:solidFill>
                  <a:schemeClr val="tx1"/>
                </a:solidFill>
                <a:ea typeface="Times New Roman" panose="02020603050405020304" pitchFamily="18" charset="0"/>
                <a:cs typeface="Times New Roman" panose="02020603050405020304" pitchFamily="18" charset="0"/>
              </a:rPr>
              <a:t>Where laboratory equipment has to be used, use in-person during initial and reassessments, and remote for    surveillance / midterm.</a:t>
            </a:r>
          </a:p>
          <a:p>
            <a:pPr>
              <a:lnSpc>
                <a:spcPct val="107000"/>
              </a:lnSpc>
              <a:spcBef>
                <a:spcPts val="0"/>
              </a:spcBef>
              <a:spcAft>
                <a:spcPts val="800"/>
              </a:spcAft>
            </a:pPr>
            <a:r>
              <a:rPr lang="en-AU" sz="1300" b="0" dirty="0">
                <a:solidFill>
                  <a:schemeClr val="tx1"/>
                </a:solidFill>
                <a:ea typeface="Calibri Light" panose="020F0302020204030204" pitchFamily="34" charset="0"/>
                <a:cs typeface="Times New Roman" panose="02020603050405020304" pitchFamily="18" charset="0"/>
              </a:rPr>
              <a:t>Unrelated to IECEx OD060 directly, I think we could improve upon the current arrangement, which involves email back and forth.  If we could set-up a OneDrive, </a:t>
            </a:r>
            <a:r>
              <a:rPr lang="en-AU" sz="1300" b="0" dirty="0" err="1">
                <a:solidFill>
                  <a:schemeClr val="tx1"/>
                </a:solidFill>
                <a:ea typeface="Calibri Light" panose="020F0302020204030204" pitchFamily="34" charset="0"/>
                <a:cs typeface="Times New Roman" panose="02020603050405020304" pitchFamily="18" charset="0"/>
              </a:rPr>
              <a:t>Sharepoint</a:t>
            </a:r>
            <a:r>
              <a:rPr lang="en-AU" sz="1300" b="0" dirty="0">
                <a:solidFill>
                  <a:schemeClr val="tx1"/>
                </a:solidFill>
                <a:ea typeface="Calibri Light" panose="020F0302020204030204" pitchFamily="34" charset="0"/>
                <a:cs typeface="Times New Roman" panose="02020603050405020304" pitchFamily="18" charset="0"/>
              </a:rPr>
              <a:t> site or similar with appropriate permissions, I think it would be an easier arrangement.  This is being done occasionally on a case-by-case basis due to document size, but a consistent process for document sharing would be more streamlined.</a:t>
            </a:r>
            <a:endParaRPr lang="en-AU" sz="1300" b="0" dirty="0">
              <a:solidFill>
                <a:schemeClr val="tx1"/>
              </a:solidFill>
              <a:ea typeface="Times New Roman" panose="02020603050405020304" pitchFamily="18" charset="0"/>
              <a:cs typeface="Times New Roman" panose="02020603050405020304" pitchFamily="18" charset="0"/>
            </a:endParaRPr>
          </a:p>
          <a:p>
            <a:endParaRPr lang="en-AU" sz="1400" b="0" dirty="0">
              <a:solidFill>
                <a:schemeClr val="tx1"/>
              </a:solidFill>
              <a:ea typeface="Times New Roman" panose="02020603050405020304" pitchFamily="18" charset="0"/>
              <a:cs typeface="Times New Roman" panose="02020603050405020304" pitchFamily="18" charset="0"/>
            </a:endParaRPr>
          </a:p>
          <a:p>
            <a:endParaRPr lang="en-AU" sz="1200" dirty="0">
              <a:latin typeface="Calibri" panose="020F0502020204030204" pitchFamily="34" charset="0"/>
              <a:ea typeface="SimSun" panose="02010600030101010101" pitchFamily="2" charset="-122"/>
              <a:cs typeface="Times New Roman" panose="02020603050405020304" pitchFamily="18" charset="0"/>
            </a:endParaRPr>
          </a:p>
          <a:p>
            <a:endParaRPr lang="en-AU"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200" b="0" kern="1800" dirty="0">
              <a:solidFill>
                <a:srgbClr val="0060AA"/>
              </a:solidFill>
              <a:latin typeface="Arial" panose="020B0604020202020204" pitchFamily="34" charset="0"/>
              <a:ea typeface="Times New Roman" panose="02020603050405020304" pitchFamily="18" charset="0"/>
              <a:cs typeface="Times New Roman" panose="02020603050405020304" pitchFamily="18" charset="0"/>
            </a:endParaRPr>
          </a:p>
          <a:p>
            <a:endParaRPr lang="en-AU" sz="1200" b="0" dirty="0">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p>
          <a:p>
            <a:endParaRPr lang="en-GB" sz="1200" dirty="0"/>
          </a:p>
          <a:p>
            <a:endParaRPr lang="en-GB" sz="1200" dirty="0"/>
          </a:p>
        </p:txBody>
      </p:sp>
      <p:sp>
        <p:nvSpPr>
          <p:cNvPr id="4" name="Title 3"/>
          <p:cNvSpPr>
            <a:spLocks noGrp="1"/>
          </p:cNvSpPr>
          <p:nvPr>
            <p:ph type="title"/>
          </p:nvPr>
        </p:nvSpPr>
        <p:spPr>
          <a:xfrm>
            <a:off x="323528" y="187203"/>
            <a:ext cx="8568952" cy="577502"/>
          </a:xfrm>
        </p:spPr>
        <p:txBody>
          <a:bodyPr/>
          <a:lstStyle/>
          <a:p>
            <a:r>
              <a:rPr lang="en-GB" sz="2000" dirty="0"/>
              <a:t>Question 13: </a:t>
            </a:r>
            <a:r>
              <a:rPr lang="en-AU" sz="2000" dirty="0">
                <a:ea typeface="Calibri Light" panose="020F0302020204030204" pitchFamily="34" charset="0"/>
                <a:cs typeface="Times New Roman" panose="02020603050405020304" pitchFamily="18" charset="0"/>
              </a:rPr>
              <a:t>Do you have any suggestions for improvements that you would like to share with </a:t>
            </a:r>
            <a:r>
              <a:rPr lang="en-AU" sz="2000" dirty="0" err="1">
                <a:ea typeface="Calibri Light" panose="020F0302020204030204" pitchFamily="34" charset="0"/>
                <a:cs typeface="Times New Roman" panose="02020603050405020304" pitchFamily="18" charset="0"/>
              </a:rPr>
              <a:t>ExAG</a:t>
            </a:r>
            <a:r>
              <a:rPr lang="en-AU" sz="2000" dirty="0">
                <a:ea typeface="Calibri Light" panose="020F0302020204030204" pitchFamily="34" charset="0"/>
                <a:cs typeface="Times New Roman" panose="02020603050405020304" pitchFamily="18" charset="0"/>
              </a:rPr>
              <a:t>?   </a:t>
            </a:r>
            <a:br>
              <a:rPr lang="en-AU" sz="2000" i="1" dirty="0">
                <a:latin typeface="Calibri Light" panose="020F0302020204030204" pitchFamily="34" charset="0"/>
                <a:ea typeface="Calibri Light" panose="020F0302020204030204" pitchFamily="34" charset="0"/>
                <a:cs typeface="Times New Roman" panose="02020603050405020304" pitchFamily="18" charset="0"/>
              </a:rPr>
            </a:b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15</a:t>
            </a:fld>
            <a:endParaRPr lang="fr-CH" dirty="0"/>
          </a:p>
        </p:txBody>
      </p:sp>
    </p:spTree>
    <p:extLst>
      <p:ext uri="{BB962C8B-B14F-4D97-AF65-F5344CB8AC3E}">
        <p14:creationId xmlns:p14="http://schemas.microsoft.com/office/powerpoint/2010/main" val="186261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287524" y="464608"/>
            <a:ext cx="8568952" cy="6048672"/>
          </a:xfrm>
        </p:spPr>
        <p:txBody>
          <a:bodyPr>
            <a:normAutofit fontScale="25000" lnSpcReduction="20000"/>
          </a:bodyPr>
          <a:lstStyle/>
          <a:p>
            <a:pPr marL="0" indent="0" algn="just">
              <a:lnSpc>
                <a:spcPct val="107000"/>
              </a:lnSpc>
              <a:spcBef>
                <a:spcPts val="0"/>
              </a:spcBef>
              <a:spcAft>
                <a:spcPts val="800"/>
              </a:spcAft>
              <a:buNone/>
            </a:pPr>
            <a:r>
              <a:rPr lang="en-AU" sz="43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Secretariat Note: comments below relate </a:t>
            </a:r>
            <a:r>
              <a:rPr lang="en-AU" sz="4300" i="1" u="sng"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to issues beyond the survey</a:t>
            </a:r>
          </a:p>
          <a:p>
            <a:pPr algn="just">
              <a:lnSpc>
                <a:spcPct val="107000"/>
              </a:lnSpc>
              <a:spcBef>
                <a:spcPts val="0"/>
              </a:spcBef>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The most concerning issue is conformity assessment of portable equipment with Ex </a:t>
            </a:r>
            <a:r>
              <a:rPr lang="en-AU" sz="5200" b="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i</a:t>
            </a: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type of protection.</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Taking into account great number of issues to be solved I propose to start with the most critical issue – assessment principles of lithium batteries in portable apparatus for Zone 0.</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During some audits of CBs/TLs it has been noted that the manufacturers and experts interpret intrinsic safety requirement different from those which were taken into account by MT 60079-11 members during drafting of the standard.</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E.g.  IEC 60079-11 cl 7.4.1 GENERAL reads as follows:</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«Contrary to the batteries requirements of IEC 60079-0, cells and batteries are permitted to be connected in parallel in intrinsically safe apparatus provided that intrinsic safety is not impaired».</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For the experts preparing the standard it is clear that such parallel connection is possible only under specific conditions, but for the others as there are no definite criteria to be met and no express prohibition in the standard, such connection is considered acceptable.</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Could you please suggest  to  proper way forward when during the audit it becomes evident that the provisions of the standard are incorrectly used, e.g.:</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466725" lvl="1" indent="0" algn="just">
              <a:lnSpc>
                <a:spcPct val="107000"/>
              </a:lnSpc>
              <a:spcAft>
                <a:spcPts val="800"/>
              </a:spcAft>
              <a:buNone/>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lithium batteries are connected in parallel and it could lead in future that one of the batteries could be overcharged by the other and lead to explosions, thought it is not prohibited by the standard to install them in this way, but provided that safety conditions shall fulfilled;</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466725" lvl="1" indent="0" algn="just">
              <a:lnSpc>
                <a:spcPct val="107000"/>
              </a:lnSpc>
              <a:spcAft>
                <a:spcPts val="800"/>
              </a:spcAft>
              <a:buNone/>
            </a:pPr>
            <a:r>
              <a:rPr lang="en-AU" sz="5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integrated circuits are considered as semiconductors and it is not taken into account that in clause 8 of IEC 60079-11 the integrated circuits are not considered as infallible components and integrated circuits are not just a set of the transistors but complex operating amplifies of the microchip that have several outputs. If the fault has been applied according to d) clause 7.6 IEC 60079-11 (- integrated circuits fail so that any combination of short and open circuits can exist between their external connections. Although any combination can be assumed, once that the fault has been applied, it cannot be changed, for example by application of a second fault. Under this fault situation any capacitance and inductance connected to the device shall be considered in their most onerous as a result of the applied fault) and if there are several outputs for each integrated circuits, different combination of the faults can be applied. Even three integrated circuits can be failed in such a way that they will stop to limit the current.</a:t>
            </a:r>
            <a:endParaRPr lang="en-AU" sz="5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3400" dirty="0"/>
          </a:p>
          <a:p>
            <a:endParaRPr lang="en-GB" dirty="0"/>
          </a:p>
        </p:txBody>
      </p:sp>
      <p:sp>
        <p:nvSpPr>
          <p:cNvPr id="4" name="Title 3"/>
          <p:cNvSpPr>
            <a:spLocks noGrp="1"/>
          </p:cNvSpPr>
          <p:nvPr>
            <p:ph type="title"/>
          </p:nvPr>
        </p:nvSpPr>
        <p:spPr>
          <a:xfrm>
            <a:off x="323529" y="332782"/>
            <a:ext cx="8399271" cy="288752"/>
          </a:xfrm>
        </p:spPr>
        <p:txBody>
          <a:bodyPr/>
          <a:lstStyle/>
          <a:p>
            <a:r>
              <a:rPr lang="en-GB" sz="2000" dirty="0"/>
              <a:t>Question 13: </a:t>
            </a:r>
            <a:r>
              <a:rPr lang="en-AU" sz="2000" dirty="0">
                <a:ea typeface="Calibri Light" panose="020F0302020204030204" pitchFamily="34" charset="0"/>
                <a:cs typeface="Times New Roman" panose="02020603050405020304" pitchFamily="18" charset="0"/>
              </a:rPr>
              <a:t>Continued - 1</a:t>
            </a:r>
            <a:br>
              <a:rPr lang="en-AU" sz="2000" i="1" dirty="0">
                <a:latin typeface="Calibri Light" panose="020F0302020204030204" pitchFamily="34" charset="0"/>
                <a:ea typeface="Calibri Light" panose="020F0302020204030204" pitchFamily="34" charset="0"/>
                <a:cs typeface="Times New Roman" panose="02020603050405020304" pitchFamily="18" charset="0"/>
              </a:rPr>
            </a:b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16</a:t>
            </a:fld>
            <a:endParaRPr lang="fr-CH" dirty="0"/>
          </a:p>
        </p:txBody>
      </p:sp>
    </p:spTree>
    <p:extLst>
      <p:ext uri="{BB962C8B-B14F-4D97-AF65-F5344CB8AC3E}">
        <p14:creationId xmlns:p14="http://schemas.microsoft.com/office/powerpoint/2010/main" val="3536763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626369"/>
            <a:ext cx="8615296" cy="5904656"/>
          </a:xfrm>
        </p:spPr>
        <p:txBody>
          <a:bodyPr>
            <a:normAutofit fontScale="47500" lnSpcReduction="20000"/>
          </a:bodyPr>
          <a:lstStyle/>
          <a:p>
            <a:pPr marL="0" indent="0" algn="just">
              <a:lnSpc>
                <a:spcPct val="107000"/>
              </a:lnSpc>
              <a:spcBef>
                <a:spcPts val="0"/>
              </a:spcBef>
              <a:spcAft>
                <a:spcPts val="800"/>
              </a:spcAft>
              <a:buNone/>
            </a:pPr>
            <a:r>
              <a:rPr lang="en-AU" sz="2900" i="1"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Secretariat Note: comments below relate </a:t>
            </a:r>
            <a:r>
              <a:rPr lang="en-AU" sz="2900" i="1" u="sng"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to issues beyond the survey</a:t>
            </a:r>
          </a:p>
          <a:p>
            <a:pPr algn="just">
              <a:lnSpc>
                <a:spcPct val="107000"/>
              </a:lnSpc>
              <a:spcBef>
                <a:spcPts val="0"/>
              </a:spcBef>
              <a:spcAft>
                <a:spcPts val="800"/>
              </a:spcAft>
            </a:pPr>
            <a:r>
              <a:rPr lang="en-AU" sz="3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During remote assessment as well as during usual assessments it might be revealed by the assessor, that the requirements of the standard are interpreted not in proper way.</a:t>
            </a:r>
            <a:endParaRPr lang="en-AU" sz="32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AU" sz="3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 would like to propose to consider within </a:t>
            </a:r>
            <a:r>
              <a:rPr lang="en-AU" sz="3200" b="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ExAG</a:t>
            </a:r>
            <a:r>
              <a:rPr lang="en-AU" sz="32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 possibility to address such issues and prepare proposals for draft EXTAG or ISH to ensure consistency and common approach by Assessors, ExCB and manufacturers.</a:t>
            </a:r>
            <a:endParaRPr lang="en-AU" sz="29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Bef>
                <a:spcPts val="0"/>
              </a:spcBef>
              <a:spcAft>
                <a:spcPts val="800"/>
              </a:spcAft>
            </a:pPr>
            <a:r>
              <a:rPr lang="en-AU" sz="29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 propose to discuss the following list of issues within </a:t>
            </a:r>
            <a:r>
              <a:rPr lang="en-AU" sz="2900" b="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ExAG</a:t>
            </a:r>
            <a:r>
              <a:rPr lang="en-AU" sz="29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and then to submit to </a:t>
            </a:r>
            <a:r>
              <a:rPr lang="en-AU" sz="2900" b="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ExTAG</a:t>
            </a:r>
            <a:r>
              <a:rPr lang="en-AU" sz="29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draft decision sheet. The following questions are proposed to be discussed within IEC experts, ExCB representatives:</a:t>
            </a:r>
            <a:endParaRPr lang="en-AU" sz="29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Is it permitted according to IEC 60079-11 to have parallel connection of lithium elements without the use of the protective diodes that prevents discharging elements on each other and without compliance the limitations on the maximum current specified by the manufacturers of these elements for </a:t>
            </a:r>
            <a:r>
              <a:rPr lang="en-AU" sz="2700" b="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ia</a:t>
            </a: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level of protection? </a:t>
            </a:r>
            <a:endParaRPr lang="en-AU" sz="27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Is it reasonable to test lithium elements with internal protective elements according to IEC 60079-11 for </a:t>
            </a:r>
            <a:r>
              <a:rPr lang="en-AU" sz="2700" b="0" dirty="0" err="1">
                <a:solidFill>
                  <a:schemeClr val="tx1"/>
                </a:solidFill>
                <a:latin typeface="Arial" panose="020B0604020202020204" pitchFamily="34" charset="0"/>
                <a:ea typeface="Times New Roman" panose="02020603050405020304" pitchFamily="18" charset="0"/>
                <a:cs typeface="Times New Roman" panose="02020603050405020304" pitchFamily="18" charset="0"/>
              </a:rPr>
              <a:t>ia</a:t>
            </a: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level of protection?</a:t>
            </a:r>
            <a:endParaRPr lang="en-AU" sz="27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It is sufficient to accept the declaration of conformity of the lithium batteries to the requirements of IEC 62133 without the submission of the test reports carried out by the accepted body? Is it sufficient and essential to have such a declaration to apply the parallel connected lithium elements in the intrinsically safe apparatus without the use the additional protective elements from reverse current and short-circuit current?</a:t>
            </a:r>
            <a:endParaRPr lang="en-AU" sz="27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Is it sufficient to have the protection of electrical contacts, that are not declared as intrinsically safe ones, by means of the cap with at least IP 54 in the intrinsically safe apparatus for Group I level Ma?</a:t>
            </a:r>
            <a:endParaRPr lang="en-AU" sz="27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107000"/>
              </a:lnSpc>
              <a:spcAft>
                <a:spcPts val="800"/>
              </a:spcAft>
            </a:pPr>
            <a:r>
              <a:rPr lang="en-AU" sz="27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Is it possible to consider the failure of the integrated circuit (not package) as the countable fault under specific conditions? There is no question about the risk related with the integrated circuit. The concern is in the loss of their functional properties. What requirements shall be applied to integral circuits to operate within their control functions? </a:t>
            </a:r>
            <a:endParaRPr lang="en-AU" sz="27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3400" dirty="0"/>
          </a:p>
          <a:p>
            <a:endParaRPr lang="en-GB" dirty="0"/>
          </a:p>
        </p:txBody>
      </p:sp>
      <p:sp>
        <p:nvSpPr>
          <p:cNvPr id="4" name="Title 3"/>
          <p:cNvSpPr>
            <a:spLocks noGrp="1"/>
          </p:cNvSpPr>
          <p:nvPr>
            <p:ph type="title"/>
          </p:nvPr>
        </p:nvSpPr>
        <p:spPr>
          <a:xfrm>
            <a:off x="205176" y="179677"/>
            <a:ext cx="8517624" cy="577503"/>
          </a:xfrm>
        </p:spPr>
        <p:txBody>
          <a:bodyPr/>
          <a:lstStyle/>
          <a:p>
            <a:r>
              <a:rPr lang="en-GB" sz="2000" dirty="0"/>
              <a:t>Question 13: </a:t>
            </a:r>
            <a:r>
              <a:rPr lang="en-AU" sz="2000" dirty="0">
                <a:ea typeface="Calibri Light" panose="020F0302020204030204" pitchFamily="34" charset="0"/>
                <a:cs typeface="Times New Roman" panose="02020603050405020304" pitchFamily="18" charset="0"/>
              </a:rPr>
              <a:t>Continued - 2</a:t>
            </a:r>
            <a:br>
              <a:rPr lang="en-AU" sz="2000" i="1" dirty="0">
                <a:latin typeface="Calibri Light" panose="020F0302020204030204" pitchFamily="34" charset="0"/>
                <a:ea typeface="Calibri Light" panose="020F0302020204030204" pitchFamily="34" charset="0"/>
                <a:cs typeface="Times New Roman" panose="02020603050405020304" pitchFamily="18" charset="0"/>
              </a:rPr>
            </a:b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17</a:t>
            </a:fld>
            <a:endParaRPr lang="fr-CH" dirty="0"/>
          </a:p>
        </p:txBody>
      </p:sp>
    </p:spTree>
    <p:extLst>
      <p:ext uri="{BB962C8B-B14F-4D97-AF65-F5344CB8AC3E}">
        <p14:creationId xmlns:p14="http://schemas.microsoft.com/office/powerpoint/2010/main" val="125577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179512" y="1412777"/>
            <a:ext cx="8784976" cy="5040559"/>
          </a:xfrm>
        </p:spPr>
        <p:txBody>
          <a:bodyPr>
            <a:normAutofit fontScale="77500" lnSpcReduction="20000"/>
          </a:bodyPr>
          <a:lstStyle/>
          <a:p>
            <a:r>
              <a:rPr lang="en-GB" sz="2300" b="0" dirty="0">
                <a:solidFill>
                  <a:schemeClr val="tx1"/>
                </a:solidFill>
              </a:rPr>
              <a:t>May need additional hours for detailed planning and prep</a:t>
            </a:r>
          </a:p>
          <a:p>
            <a:r>
              <a:rPr lang="en-GB" sz="2300" b="0" dirty="0">
                <a:solidFill>
                  <a:schemeClr val="tx1"/>
                </a:solidFill>
              </a:rPr>
              <a:t>As I conducted just one assessment I haven’t felt any necessity</a:t>
            </a:r>
          </a:p>
          <a:p>
            <a:pPr>
              <a:lnSpc>
                <a:spcPct val="107000"/>
              </a:lnSpc>
              <a:spcBef>
                <a:spcPts val="0"/>
              </a:spcBef>
              <a:spcAft>
                <a:spcPts val="800"/>
              </a:spcAft>
            </a:pPr>
            <a:r>
              <a:rPr lang="en-AU" sz="2300" b="0" dirty="0">
                <a:solidFill>
                  <a:schemeClr val="tx1"/>
                </a:solidFill>
                <a:ea typeface="Times New Roman" panose="02020603050405020304" pitchFamily="18" charset="0"/>
                <a:cs typeface="Times New Roman" panose="02020603050405020304" pitchFamily="18" charset="0"/>
              </a:rPr>
              <a:t>Pre-assessment: Documentation review that was normally reviewed on site needs to be revised in advance in the remote mode.</a:t>
            </a:r>
          </a:p>
          <a:p>
            <a:pPr marL="914400" lvl="2">
              <a:lnSpc>
                <a:spcPct val="107000"/>
              </a:lnSpc>
              <a:spcAft>
                <a:spcPts val="800"/>
              </a:spcAft>
            </a:pPr>
            <a:r>
              <a:rPr lang="en-AU" sz="2300" b="0" dirty="0">
                <a:solidFill>
                  <a:schemeClr val="tx1"/>
                </a:solidFill>
                <a:ea typeface="Times New Roman" panose="02020603050405020304" pitchFamily="18" charset="0"/>
                <a:cs typeface="Times New Roman" panose="02020603050405020304" pitchFamily="18" charset="0"/>
              </a:rPr>
              <a:t>Post-assessment: Documentation that was normally prepared and delivery to ExCB/</a:t>
            </a:r>
            <a:r>
              <a:rPr lang="en-AU" sz="2300" b="0" dirty="0" err="1">
                <a:solidFill>
                  <a:schemeClr val="tx1"/>
                </a:solidFill>
                <a:ea typeface="Times New Roman" panose="02020603050405020304" pitchFamily="18" charset="0"/>
                <a:cs typeface="Times New Roman" panose="02020603050405020304" pitchFamily="18" charset="0"/>
              </a:rPr>
              <a:t>ExTL</a:t>
            </a:r>
            <a:r>
              <a:rPr lang="en-AU" sz="2300" b="0" dirty="0">
                <a:solidFill>
                  <a:schemeClr val="tx1"/>
                </a:solidFill>
                <a:ea typeface="Times New Roman" panose="02020603050405020304" pitchFamily="18" charset="0"/>
                <a:cs typeface="Times New Roman" panose="02020603050405020304" pitchFamily="18" charset="0"/>
              </a:rPr>
              <a:t> before departure now needs to be considered as post-assessment.</a:t>
            </a:r>
          </a:p>
          <a:p>
            <a:pPr marL="914400" lvl="2">
              <a:lnSpc>
                <a:spcPct val="107000"/>
              </a:lnSpc>
              <a:spcAft>
                <a:spcPts val="800"/>
              </a:spcAft>
            </a:pPr>
            <a:r>
              <a:rPr lang="en-AU" sz="2300" b="0" dirty="0">
                <a:solidFill>
                  <a:schemeClr val="tx1"/>
                </a:solidFill>
                <a:ea typeface="Times New Roman" panose="02020603050405020304" pitchFamily="18" charset="0"/>
                <a:cs typeface="Times New Roman" panose="02020603050405020304" pitchFamily="18" charset="0"/>
              </a:rPr>
              <a:t>As I just performed the mid-term assessment in a ExCB I will limit my experience into this. </a:t>
            </a:r>
          </a:p>
          <a:p>
            <a:pPr marL="361950" indent="-361950">
              <a:lnSpc>
                <a:spcPct val="107000"/>
              </a:lnSpc>
              <a:spcAft>
                <a:spcPts val="800"/>
              </a:spcAft>
            </a:pPr>
            <a:r>
              <a:rPr lang="en-AU" sz="2300" b="0" kern="1800" dirty="0">
                <a:solidFill>
                  <a:schemeClr val="tx1"/>
                </a:solidFill>
                <a:ea typeface="Times New Roman" panose="02020603050405020304" pitchFamily="18" charset="0"/>
              </a:rPr>
              <a:t>In average, one to two working days in addition to “normal”, mostly to be used for communication with applicant, exchange of documents, photos, videos and to cover interruptions in communication…</a:t>
            </a:r>
          </a:p>
          <a:p>
            <a:pPr marL="0">
              <a:lnSpc>
                <a:spcPct val="107000"/>
              </a:lnSpc>
              <a:spcBef>
                <a:spcPts val="0"/>
              </a:spcBef>
              <a:spcAft>
                <a:spcPts val="800"/>
              </a:spcAft>
            </a:pPr>
            <a:r>
              <a:rPr lang="en-AU" sz="2300" b="0" dirty="0">
                <a:solidFill>
                  <a:schemeClr val="tx1"/>
                </a:solidFill>
                <a:ea typeface="Times New Roman" panose="02020603050405020304" pitchFamily="18" charset="0"/>
                <a:cs typeface="Times New Roman" panose="02020603050405020304" pitchFamily="18" charset="0"/>
              </a:rPr>
              <a:t>Assessment Planning – around 25% additional time</a:t>
            </a:r>
          </a:p>
          <a:p>
            <a:pPr defTabSz="361950">
              <a:lnSpc>
                <a:spcPct val="107000"/>
              </a:lnSpc>
              <a:spcAft>
                <a:spcPts val="800"/>
              </a:spcAft>
            </a:pPr>
            <a:r>
              <a:rPr lang="en-AU" sz="2300" b="0" dirty="0">
                <a:solidFill>
                  <a:schemeClr val="tx1"/>
                </a:solidFill>
                <a:ea typeface="Times New Roman" panose="02020603050405020304" pitchFamily="18" charset="0"/>
                <a:cs typeface="Times New Roman" panose="02020603050405020304" pitchFamily="18" charset="0"/>
              </a:rPr>
              <a:t>Careful document review ahead of the assessment – around 25% additional time as during face to face assessments 	some of the review can be done with the ExCB/</a:t>
            </a:r>
            <a:r>
              <a:rPr lang="en-AU" sz="2300" b="0" dirty="0" err="1">
                <a:solidFill>
                  <a:schemeClr val="tx1"/>
                </a:solidFill>
                <a:ea typeface="Times New Roman" panose="02020603050405020304" pitchFamily="18" charset="0"/>
                <a:cs typeface="Times New Roman" panose="02020603050405020304" pitchFamily="18" charset="0"/>
              </a:rPr>
              <a:t>ExTL</a:t>
            </a:r>
            <a:endParaRPr lang="en-AU" sz="23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44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900" b="0" dirty="0">
              <a:ea typeface="SimSun" panose="02010600030101010101" pitchFamily="2" charset="-122"/>
              <a:cs typeface="Times New Roman" panose="02020603050405020304" pitchFamily="18" charset="0"/>
            </a:endParaRPr>
          </a:p>
          <a:p>
            <a:pPr marL="0">
              <a:lnSpc>
                <a:spcPct val="107000"/>
              </a:lnSpc>
              <a:spcBef>
                <a:spcPts val="0"/>
              </a:spcBef>
              <a:spcAft>
                <a:spcPts val="800"/>
              </a:spcAft>
            </a:pPr>
            <a:endParaRPr lang="en-AU" sz="1900" b="0" dirty="0">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4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4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a:lnSpc>
                <a:spcPct val="107000"/>
              </a:lnSpc>
              <a:spcAft>
                <a:spcPts val="800"/>
              </a:spcAft>
            </a:pPr>
            <a:endParaRPr lang="en-AU" sz="1800" dirty="0">
              <a:solidFill>
                <a:srgbClr val="0060A9"/>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a:p>
            <a:endParaRPr lang="en-GB" sz="2000" dirty="0"/>
          </a:p>
        </p:txBody>
      </p:sp>
      <p:sp>
        <p:nvSpPr>
          <p:cNvPr id="4" name="Title 3"/>
          <p:cNvSpPr>
            <a:spLocks noGrp="1"/>
          </p:cNvSpPr>
          <p:nvPr>
            <p:ph type="title"/>
          </p:nvPr>
        </p:nvSpPr>
        <p:spPr>
          <a:xfrm>
            <a:off x="179512" y="311327"/>
            <a:ext cx="8856984" cy="937543"/>
          </a:xfrm>
        </p:spPr>
        <p:txBody>
          <a:bodyPr/>
          <a:lstStyle/>
          <a:p>
            <a:pPr>
              <a:tabLst>
                <a:tab pos="1435100" algn="l"/>
              </a:tabLst>
            </a:pPr>
            <a:r>
              <a:rPr lang="en-GB" sz="1700" dirty="0"/>
              <a:t>Question 14: </a:t>
            </a:r>
            <a:r>
              <a:rPr lang="en-AU" sz="1700" dirty="0">
                <a:ea typeface="Calibri Light" panose="020F0302020204030204" pitchFamily="34" charset="0"/>
                <a:cs typeface="Times New Roman" panose="02020603050405020304" pitchFamily="18" charset="0"/>
              </a:rPr>
              <a:t>Although the cost of air travel was nil, the remote assessment process may have introduced other tasks that required additional hours to complete the assessment.  Please list the additional tasks and an estimate re-assessment time for various scenarios when conducting a remote re-assessment versus a face to face re-assessment? </a:t>
            </a:r>
            <a:r>
              <a:rPr lang="en-AU" sz="1800" dirty="0">
                <a:ea typeface="Calibri Light" panose="020F0302020204030204" pitchFamily="34" charset="0"/>
                <a:cs typeface="Times New Roman" panose="02020603050405020304" pitchFamily="18" charset="0"/>
              </a:rPr>
              <a:t>  </a:t>
            </a:r>
            <a:br>
              <a:rPr lang="en-AU" sz="1400" i="1" dirty="0">
                <a:latin typeface="Calibri Light" panose="020F0302020204030204" pitchFamily="34" charset="0"/>
                <a:ea typeface="Calibri Light" panose="020F0302020204030204" pitchFamily="34" charset="0"/>
                <a:cs typeface="Times New Roman" panose="02020603050405020304" pitchFamily="18" charset="0"/>
              </a:rPr>
            </a:br>
            <a:endParaRPr lang="en-GB" sz="14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18</a:t>
            </a:fld>
            <a:endParaRPr lang="fr-CH" dirty="0"/>
          </a:p>
        </p:txBody>
      </p:sp>
    </p:spTree>
    <p:extLst>
      <p:ext uri="{BB962C8B-B14F-4D97-AF65-F5344CB8AC3E}">
        <p14:creationId xmlns:p14="http://schemas.microsoft.com/office/powerpoint/2010/main" val="170692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179512" y="1385392"/>
            <a:ext cx="8784976" cy="5472608"/>
          </a:xfrm>
        </p:spPr>
        <p:txBody>
          <a:bodyPr>
            <a:normAutofit fontScale="32500" lnSpcReduction="20000"/>
          </a:bodyPr>
          <a:lstStyle/>
          <a:p>
            <a:pPr>
              <a:lnSpc>
                <a:spcPct val="107000"/>
              </a:lnSpc>
              <a:spcBef>
                <a:spcPts val="0"/>
              </a:spcBef>
              <a:spcAft>
                <a:spcPts val="800"/>
              </a:spcAft>
            </a:pPr>
            <a:r>
              <a:rPr lang="en-AU" sz="4800" b="0" dirty="0">
                <a:solidFill>
                  <a:schemeClr val="tx1"/>
                </a:solidFill>
                <a:ea typeface="Times New Roman" panose="02020603050405020304" pitchFamily="18" charset="0"/>
                <a:cs typeface="Times New Roman" panose="02020603050405020304" pitchFamily="18" charset="0"/>
              </a:rPr>
              <a:t>Found that the off line time can increase by  as much as 50% while the reduction in remote time reduces by only 25%.</a:t>
            </a:r>
          </a:p>
          <a:p>
            <a:pPr>
              <a:lnSpc>
                <a:spcPct val="107000"/>
              </a:lnSpc>
              <a:spcBef>
                <a:spcPts val="0"/>
              </a:spcBef>
              <a:spcAft>
                <a:spcPts val="800"/>
              </a:spcAft>
            </a:pPr>
            <a:r>
              <a:rPr lang="en-AU" sz="4800" b="0" dirty="0">
                <a:solidFill>
                  <a:schemeClr val="tx1"/>
                </a:solidFill>
                <a:ea typeface="Times New Roman" panose="02020603050405020304" pitchFamily="18" charset="0"/>
                <a:cs typeface="Times New Roman" panose="02020603050405020304" pitchFamily="18" charset="0"/>
              </a:rPr>
              <a:t>More work is required on review of documentation beforehand to make assessment run more smoothly.</a:t>
            </a:r>
          </a:p>
          <a:p>
            <a:pPr marL="0">
              <a:lnSpc>
                <a:spcPct val="107000"/>
              </a:lnSpc>
              <a:spcBef>
                <a:spcPts val="0"/>
              </a:spcBef>
              <a:spcAft>
                <a:spcPts val="800"/>
              </a:spcAft>
            </a:pPr>
            <a:r>
              <a:rPr lang="en-AU" sz="4800" b="0" dirty="0">
                <a:solidFill>
                  <a:schemeClr val="tx1"/>
                </a:solidFill>
                <a:ea typeface="Times New Roman" panose="02020603050405020304" pitchFamily="18" charset="0"/>
                <a:cs typeface="Times New Roman" panose="02020603050405020304" pitchFamily="18" charset="0"/>
              </a:rPr>
              <a:t>Half day pre assessment to set the scene.</a:t>
            </a:r>
          </a:p>
          <a:p>
            <a:pPr>
              <a:lnSpc>
                <a:spcPct val="107000"/>
              </a:lnSpc>
              <a:spcBef>
                <a:spcPts val="0"/>
              </a:spcBef>
              <a:spcAft>
                <a:spcPts val="800"/>
              </a:spcAft>
              <a:tabLst>
                <a:tab pos="361950" algn="l"/>
              </a:tabLst>
            </a:pPr>
            <a:r>
              <a:rPr lang="en-AU" sz="4800" b="0" dirty="0">
                <a:solidFill>
                  <a:schemeClr val="tx1"/>
                </a:solidFill>
                <a:ea typeface="SimSun" panose="02010600030101010101" pitchFamily="2" charset="-122"/>
                <a:cs typeface="Times New Roman" panose="02020603050405020304" pitchFamily="18" charset="0"/>
              </a:rPr>
              <a:t>During the assessment, some documents, including procedure, record and report will be sent by email separately. Additional hours are needed to review all those, half day is needed.</a:t>
            </a:r>
          </a:p>
          <a:p>
            <a:pPr>
              <a:lnSpc>
                <a:spcPct val="107000"/>
              </a:lnSpc>
              <a:spcAft>
                <a:spcPts val="800"/>
              </a:spcAft>
            </a:pPr>
            <a:r>
              <a:rPr lang="en-AU" sz="4800" b="0" dirty="0">
                <a:solidFill>
                  <a:schemeClr val="tx1"/>
                </a:solidFill>
                <a:ea typeface="Times New Roman" panose="02020603050405020304" pitchFamily="18" charset="0"/>
                <a:cs typeface="Times New Roman" panose="02020603050405020304" pitchFamily="18" charset="0"/>
              </a:rPr>
              <a:t>The remote evaluation requires having documents in advance and a more important preparation. In my opinion, the preparation time for the assessment should be increased by at least 30%. It can also be useful to have time between sessions to prepare for the next session.</a:t>
            </a:r>
          </a:p>
          <a:p>
            <a:pPr marL="0">
              <a:lnSpc>
                <a:spcPct val="107000"/>
              </a:lnSpc>
              <a:spcBef>
                <a:spcPts val="0"/>
              </a:spcBef>
              <a:spcAft>
                <a:spcPts val="800"/>
              </a:spcAft>
            </a:pPr>
            <a:r>
              <a:rPr lang="en-AU" sz="4800" b="0" dirty="0">
                <a:solidFill>
                  <a:schemeClr val="tx1"/>
                </a:solidFill>
                <a:ea typeface="Times New Roman" panose="02020603050405020304" pitchFamily="18" charset="0"/>
                <a:cs typeface="Times New Roman" panose="02020603050405020304" pitchFamily="18" charset="0"/>
              </a:rPr>
              <a:t>Not faced any additional costs.</a:t>
            </a:r>
          </a:p>
          <a:p>
            <a:pPr>
              <a:lnSpc>
                <a:spcPct val="107000"/>
              </a:lnSpc>
              <a:spcBef>
                <a:spcPts val="0"/>
              </a:spcBef>
              <a:spcAft>
                <a:spcPts val="800"/>
              </a:spcAft>
            </a:pPr>
            <a:r>
              <a:rPr lang="en-AU" sz="4800" b="0" dirty="0">
                <a:solidFill>
                  <a:schemeClr val="tx1"/>
                </a:solidFill>
                <a:ea typeface="Times New Roman" panose="02020603050405020304" pitchFamily="18" charset="0"/>
                <a:cs typeface="Times New Roman" panose="02020603050405020304" pitchFamily="18" charset="0"/>
              </a:rPr>
              <a:t>It was necessary to provide lists of the certification documents that we wanted to see in advance so they could make them  electronic (in some cases where they only had hard copies) and make arrangements to interview the necessary staff.</a:t>
            </a:r>
          </a:p>
          <a:p>
            <a:pPr>
              <a:lnSpc>
                <a:spcPct val="107000"/>
              </a:lnSpc>
              <a:spcBef>
                <a:spcPts val="0"/>
              </a:spcBef>
              <a:spcAft>
                <a:spcPts val="800"/>
              </a:spcAft>
            </a:pPr>
            <a:r>
              <a:rPr lang="en-AU" sz="4800" b="0" dirty="0">
                <a:solidFill>
                  <a:schemeClr val="tx1"/>
                </a:solidFill>
                <a:ea typeface="Times New Roman" panose="02020603050405020304" pitchFamily="18" charset="0"/>
                <a:cs typeface="Times New Roman" panose="02020603050405020304" pitchFamily="18" charset="0"/>
              </a:rPr>
              <a:t>An extra day was added for one of the reassessment audits that I conducted because of the   remote aspect.</a:t>
            </a:r>
          </a:p>
          <a:p>
            <a:pPr marL="0">
              <a:lnSpc>
                <a:spcPct val="107000"/>
              </a:lnSpc>
              <a:spcBef>
                <a:spcPts val="0"/>
              </a:spcBef>
              <a:spcAft>
                <a:spcPts val="800"/>
              </a:spcAft>
            </a:pPr>
            <a:endParaRPr lang="en-AU" sz="44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900" b="0" dirty="0">
              <a:ea typeface="SimSun" panose="02010600030101010101" pitchFamily="2" charset="-122"/>
              <a:cs typeface="Times New Roman" panose="02020603050405020304" pitchFamily="18" charset="0"/>
            </a:endParaRPr>
          </a:p>
          <a:p>
            <a:pPr marL="0">
              <a:lnSpc>
                <a:spcPct val="107000"/>
              </a:lnSpc>
              <a:spcBef>
                <a:spcPts val="0"/>
              </a:spcBef>
              <a:spcAft>
                <a:spcPts val="800"/>
              </a:spcAft>
            </a:pPr>
            <a:endParaRPr lang="en-AU" sz="1900" b="0" dirty="0">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400" b="0" dirty="0">
              <a:solidFill>
                <a:schemeClr val="tx1"/>
              </a:solidFill>
              <a:ea typeface="Times New Roman" panose="02020603050405020304" pitchFamily="18" charset="0"/>
              <a:cs typeface="Times New Roman" panose="02020603050405020304" pitchFamily="18" charset="0"/>
            </a:endParaRPr>
          </a:p>
          <a:p>
            <a:pPr marL="0">
              <a:lnSpc>
                <a:spcPct val="107000"/>
              </a:lnSpc>
              <a:spcBef>
                <a:spcPts val="0"/>
              </a:spcBef>
              <a:spcAft>
                <a:spcPts val="800"/>
              </a:spcAft>
            </a:pPr>
            <a:endParaRPr lang="en-AU" sz="14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a:lnSpc>
                <a:spcPct val="107000"/>
              </a:lnSpc>
              <a:spcAft>
                <a:spcPts val="800"/>
              </a:spcAft>
            </a:pPr>
            <a:endParaRPr lang="en-AU" sz="1800" dirty="0">
              <a:solidFill>
                <a:srgbClr val="0060A9"/>
              </a:solidFill>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a:p>
            <a:endParaRPr lang="en-GB" sz="2000" dirty="0"/>
          </a:p>
        </p:txBody>
      </p:sp>
      <p:sp>
        <p:nvSpPr>
          <p:cNvPr id="4" name="Title 3"/>
          <p:cNvSpPr>
            <a:spLocks noGrp="1"/>
          </p:cNvSpPr>
          <p:nvPr>
            <p:ph type="title"/>
          </p:nvPr>
        </p:nvSpPr>
        <p:spPr>
          <a:xfrm>
            <a:off x="179512" y="331890"/>
            <a:ext cx="8856984" cy="937543"/>
          </a:xfrm>
        </p:spPr>
        <p:txBody>
          <a:bodyPr/>
          <a:lstStyle/>
          <a:p>
            <a:pPr>
              <a:tabLst>
                <a:tab pos="1435100" algn="l"/>
              </a:tabLst>
            </a:pPr>
            <a:r>
              <a:rPr lang="en-GB" sz="1600" dirty="0"/>
              <a:t>Question 14: </a:t>
            </a:r>
            <a:r>
              <a:rPr lang="en-AU" sz="1600" dirty="0">
                <a:ea typeface="Calibri Light" panose="020F0302020204030204" pitchFamily="34" charset="0"/>
                <a:cs typeface="Times New Roman" panose="02020603050405020304" pitchFamily="18" charset="0"/>
              </a:rPr>
              <a:t>Although the cost of air travel was nil, the remote assessment process may have introduced other tasks that required additional hours to complete the assessment.  Please list the additional tasks and an estimate re-assessment time for various scenarios when conducting a remote re-assessment versus a face to face re-assessment? Continued - 1  </a:t>
            </a:r>
            <a:br>
              <a:rPr lang="en-AU" sz="1600" i="1" dirty="0">
                <a:latin typeface="Calibri Light" panose="020F0302020204030204" pitchFamily="34" charset="0"/>
                <a:ea typeface="Calibri Light" panose="020F0302020204030204" pitchFamily="34" charset="0"/>
                <a:cs typeface="Times New Roman" panose="02020603050405020304" pitchFamily="18" charset="0"/>
              </a:rPr>
            </a:br>
            <a:endParaRPr lang="en-GB" sz="16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19</a:t>
            </a:fld>
            <a:endParaRPr lang="fr-CH" dirty="0"/>
          </a:p>
        </p:txBody>
      </p:sp>
    </p:spTree>
    <p:extLst>
      <p:ext uri="{BB962C8B-B14F-4D97-AF65-F5344CB8AC3E}">
        <p14:creationId xmlns:p14="http://schemas.microsoft.com/office/powerpoint/2010/main" val="1609227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3" y="297814"/>
            <a:ext cx="8784976" cy="647051"/>
          </a:xfrm>
        </p:spPr>
        <p:txBody>
          <a:bodyPr/>
          <a:lstStyle/>
          <a:p>
            <a:r>
              <a:rPr lang="en-GB" sz="2000" dirty="0"/>
              <a:t>IECEx Assessor Survey – Remote Assessments - lessons learned objectives</a:t>
            </a:r>
          </a:p>
        </p:txBody>
      </p:sp>
      <p:sp>
        <p:nvSpPr>
          <p:cNvPr id="3" name="Slide Number Placeholder 2"/>
          <p:cNvSpPr>
            <a:spLocks noGrp="1"/>
          </p:cNvSpPr>
          <p:nvPr>
            <p:ph type="sldNum" sz="quarter" idx="4"/>
          </p:nvPr>
        </p:nvSpPr>
        <p:spPr/>
        <p:txBody>
          <a:bodyPr/>
          <a:lstStyle/>
          <a:p>
            <a:fld id="{C2B32AA8-9B4E-4D53-AE6E-350E87BFFB19}" type="slidenum">
              <a:rPr lang="fr-CH" smtClean="0"/>
              <a:pPr/>
              <a:t>2</a:t>
            </a:fld>
            <a:endParaRPr lang="fr-CH" dirty="0"/>
          </a:p>
        </p:txBody>
      </p:sp>
      <p:sp>
        <p:nvSpPr>
          <p:cNvPr id="5" name="TextBox 4">
            <a:extLst>
              <a:ext uri="{FF2B5EF4-FFF2-40B4-BE49-F238E27FC236}">
                <a16:creationId xmlns:a16="http://schemas.microsoft.com/office/drawing/2014/main" id="{75CF1753-7B09-4EDE-B103-99857163D349}"/>
              </a:ext>
            </a:extLst>
          </p:cNvPr>
          <p:cNvSpPr txBox="1"/>
          <p:nvPr/>
        </p:nvSpPr>
        <p:spPr>
          <a:xfrm>
            <a:off x="179513" y="1064926"/>
            <a:ext cx="8784976" cy="4801314"/>
          </a:xfrm>
          <a:prstGeom prst="rect">
            <a:avLst/>
          </a:prstGeom>
          <a:noFill/>
        </p:spPr>
        <p:txBody>
          <a:bodyPr wrap="square" rtlCol="0">
            <a:spAutoFit/>
          </a:bodyPr>
          <a:lstStyle/>
          <a:p>
            <a:r>
              <a:rPr lang="en-AU" dirty="0">
                <a:solidFill>
                  <a:srgbClr val="0060A9"/>
                </a:solidFill>
              </a:rPr>
              <a:t>70% of Assessors who conducted remote assessments responded to this survey – Thank you.</a:t>
            </a:r>
          </a:p>
          <a:p>
            <a:r>
              <a:rPr lang="en-AU" dirty="0"/>
              <a:t>This survey was conducted to share the experiences of the IECEx assessors who conducted remote assessments so the following could be achieved:</a:t>
            </a:r>
          </a:p>
          <a:p>
            <a:pPr marL="285750" indent="-285750">
              <a:buFont typeface="Wingdings" panose="05000000000000000000" pitchFamily="2" charset="2"/>
              <a:buChar char="ü"/>
            </a:pPr>
            <a:r>
              <a:rPr lang="en-AU" dirty="0"/>
              <a:t>Understand the challenges of remote assessments and identify what worked well and what did not</a:t>
            </a:r>
          </a:p>
          <a:p>
            <a:pPr marL="285750" indent="-285750">
              <a:buFont typeface="Wingdings" panose="05000000000000000000" pitchFamily="2" charset="2"/>
              <a:buChar char="ü"/>
            </a:pPr>
            <a:r>
              <a:rPr lang="en-AU" dirty="0"/>
              <a:t>Learn from others how they overcame some of the challenges</a:t>
            </a:r>
          </a:p>
          <a:p>
            <a:pPr marL="285750" indent="-285750">
              <a:buFont typeface="Wingdings" panose="05000000000000000000" pitchFamily="2" charset="2"/>
              <a:buChar char="ü"/>
            </a:pPr>
            <a:r>
              <a:rPr lang="en-AU" dirty="0"/>
              <a:t>Determine which type of assessments may be considered post implementation of OD 060 to reduce international travel costs on bodies</a:t>
            </a:r>
          </a:p>
          <a:p>
            <a:pPr marL="285750" indent="-285750">
              <a:buFont typeface="Wingdings" panose="05000000000000000000" pitchFamily="2" charset="2"/>
              <a:buChar char="ü"/>
            </a:pPr>
            <a:r>
              <a:rPr lang="en-AU" dirty="0"/>
              <a:t>Confirm that the pre-assessment information including (DTRs) provided by the IECEx Secretariat is of value and assists the assessor </a:t>
            </a:r>
          </a:p>
          <a:p>
            <a:pPr marL="285750" indent="-285750">
              <a:buFont typeface="Wingdings" panose="05000000000000000000" pitchFamily="2" charset="2"/>
              <a:buChar char="ü"/>
            </a:pPr>
            <a:r>
              <a:rPr lang="en-AU" dirty="0"/>
              <a:t>Understand if the IT tools available were appropriate and sufficient </a:t>
            </a:r>
          </a:p>
          <a:p>
            <a:pPr marL="285750" indent="-285750">
              <a:buFont typeface="Wingdings" panose="05000000000000000000" pitchFamily="2" charset="2"/>
              <a:buChar char="ü"/>
            </a:pPr>
            <a:r>
              <a:rPr lang="en-AU" dirty="0"/>
              <a:t>Determine the maximum time to prepare for the re-assessment, mid-term surveillance and other</a:t>
            </a:r>
          </a:p>
          <a:p>
            <a:pPr marL="285750" indent="-285750">
              <a:buFont typeface="Wingdings" panose="05000000000000000000" pitchFamily="2" charset="2"/>
              <a:buChar char="ü"/>
            </a:pPr>
            <a:r>
              <a:rPr lang="en-AU" dirty="0"/>
              <a:t>Determine the maximum audit session time as well as the total session time</a:t>
            </a:r>
          </a:p>
          <a:p>
            <a:pPr marL="285750" indent="-285750">
              <a:buFont typeface="Wingdings" panose="05000000000000000000" pitchFamily="2" charset="2"/>
              <a:buChar char="ü"/>
            </a:pPr>
            <a:r>
              <a:rPr lang="en-AU" dirty="0"/>
              <a:t>Document lessons learned should OD 060 need to be reactivated in the future </a:t>
            </a:r>
          </a:p>
          <a:p>
            <a:pPr marL="285750" indent="-285750">
              <a:buFont typeface="Wingdings" panose="05000000000000000000" pitchFamily="2" charset="2"/>
              <a:buChar char="ü"/>
            </a:pPr>
            <a:r>
              <a:rPr lang="en-AU" dirty="0"/>
              <a:t>Provide guidelines in regards to assessment preparation and execution</a:t>
            </a:r>
          </a:p>
        </p:txBody>
      </p:sp>
    </p:spTree>
    <p:extLst>
      <p:ext uri="{BB962C8B-B14F-4D97-AF65-F5344CB8AC3E}">
        <p14:creationId xmlns:p14="http://schemas.microsoft.com/office/powerpoint/2010/main" val="289708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251520" y="1124744"/>
            <a:ext cx="8712968" cy="5400600"/>
          </a:xfrm>
        </p:spPr>
        <p:txBody>
          <a:bodyPr>
            <a:normAutofit fontScale="92500" lnSpcReduction="20000"/>
          </a:bodyPr>
          <a:lstStyle/>
          <a:p>
            <a:pPr marL="0" indent="0">
              <a:buNone/>
            </a:pPr>
            <a:r>
              <a:rPr lang="en-GB" sz="1500" dirty="0"/>
              <a:t>Responses:</a:t>
            </a:r>
          </a:p>
          <a:p>
            <a:r>
              <a:rPr lang="en-GB" sz="1500" dirty="0"/>
              <a:t>None = 3   </a:t>
            </a:r>
          </a:p>
          <a:p>
            <a:pPr marL="0" indent="0">
              <a:buNone/>
            </a:pPr>
            <a:r>
              <a:rPr lang="en-GB" sz="1500" dirty="0"/>
              <a:t>Comments:</a:t>
            </a:r>
          </a:p>
          <a:p>
            <a:r>
              <a:rPr lang="en-GB" sz="1500" b="0" dirty="0">
                <a:solidFill>
                  <a:schemeClr val="tx1"/>
                </a:solidFill>
              </a:rPr>
              <a:t>Conducted only one assessment, no other comments.</a:t>
            </a:r>
          </a:p>
          <a:p>
            <a:r>
              <a:rPr lang="en-AU" sz="1500" b="0" dirty="0">
                <a:solidFill>
                  <a:schemeClr val="tx1"/>
                </a:solidFill>
                <a:ea typeface="Times New Roman" panose="02020603050405020304" pitchFamily="18" charset="0"/>
                <a:cs typeface="Times New Roman" panose="02020603050405020304" pitchFamily="18" charset="0"/>
              </a:rPr>
              <a:t>IECEx system was built based on trust. We cannot think only about travel costs reduction or other stuff related because the remote assessment is a good tool but is less personal and less effective and consequently trust may be impacted. The remote is important but will take us out of the circle of trust. If we can use the remote for the mid-terms and/or surveillance we may be reducing the overall costs within 5 years cycle but during the in-person initial and reassessment we will be able to keep and build this important point related to IECEx.</a:t>
            </a:r>
          </a:p>
          <a:p>
            <a:r>
              <a:rPr lang="en-AU" sz="1500" b="0" kern="1800" dirty="0">
                <a:solidFill>
                  <a:schemeClr val="tx1"/>
                </a:solidFill>
                <a:ea typeface="Times New Roman" panose="02020603050405020304" pitchFamily="18" charset="0"/>
              </a:rPr>
              <a:t>It is very clear now remote is the future, although most of us would like to do it old fashion way. Currently, the technology that is commonly available to majority of us, is not on the development level to provide smooth realistic experience, but is reasonable to expect soon it will be… I would recommend to keep an eye on the development of VR tools, but to keep our assessments real as long as possible.</a:t>
            </a:r>
          </a:p>
          <a:p>
            <a:r>
              <a:rPr lang="en-AU" sz="1500" b="0" dirty="0">
                <a:solidFill>
                  <a:schemeClr val="tx1"/>
                </a:solidFill>
                <a:ea typeface="Times New Roman" panose="02020603050405020304" pitchFamily="18" charset="0"/>
                <a:cs typeface="Times New Roman" panose="02020603050405020304" pitchFamily="18" charset="0"/>
              </a:rPr>
              <a:t>Having learnt how to handle remote assessments coupled with the global acceptance of use of remote meeting tools like </a:t>
            </a:r>
            <a:r>
              <a:rPr lang="en-AU" sz="1500" b="0" dirty="0" err="1">
                <a:solidFill>
                  <a:schemeClr val="tx1"/>
                </a:solidFill>
                <a:ea typeface="Times New Roman" panose="02020603050405020304" pitchFamily="18" charset="0"/>
                <a:cs typeface="Times New Roman" panose="02020603050405020304" pitchFamily="18" charset="0"/>
              </a:rPr>
              <a:t>gotomeeting</a:t>
            </a:r>
            <a:r>
              <a:rPr lang="en-AU" sz="1500" b="0" dirty="0">
                <a:solidFill>
                  <a:schemeClr val="tx1"/>
                </a:solidFill>
                <a:ea typeface="Times New Roman" panose="02020603050405020304" pitchFamily="18" charset="0"/>
                <a:cs typeface="Times New Roman" panose="02020603050405020304" pitchFamily="18" charset="0"/>
              </a:rPr>
              <a:t>/zoom/</a:t>
            </a:r>
            <a:r>
              <a:rPr lang="en-AU" sz="1500" b="0" dirty="0" err="1">
                <a:solidFill>
                  <a:schemeClr val="tx1"/>
                </a:solidFill>
                <a:ea typeface="Times New Roman" panose="02020603050405020304" pitchFamily="18" charset="0"/>
                <a:cs typeface="Times New Roman" panose="02020603050405020304" pitchFamily="18" charset="0"/>
              </a:rPr>
              <a:t>webex</a:t>
            </a:r>
            <a:r>
              <a:rPr lang="en-AU" sz="1500" b="0" dirty="0">
                <a:solidFill>
                  <a:schemeClr val="tx1"/>
                </a:solidFill>
                <a:ea typeface="Times New Roman" panose="02020603050405020304" pitchFamily="18" charset="0"/>
                <a:cs typeface="Times New Roman" panose="02020603050405020304" pitchFamily="18" charset="0"/>
              </a:rPr>
              <a:t>/Teams etc, IECEx must cater for remote assessments as part of the overall tool box of assessments to ensure time and costs efficiencies for all concerned post COVID-19.</a:t>
            </a:r>
          </a:p>
          <a:p>
            <a:r>
              <a:rPr lang="en-AU" sz="1500" b="0" dirty="0">
                <a:solidFill>
                  <a:schemeClr val="tx1"/>
                </a:solidFill>
                <a:ea typeface="Times New Roman" panose="02020603050405020304" pitchFamily="18" charset="0"/>
                <a:cs typeface="Times New Roman" panose="02020603050405020304" pitchFamily="18" charset="0"/>
              </a:rPr>
              <a:t>From my point of view the sound issue is the top priority</a:t>
            </a:r>
            <a:br>
              <a:rPr lang="en-AU" sz="1500" b="0" dirty="0">
                <a:solidFill>
                  <a:schemeClr val="tx1"/>
                </a:solidFill>
                <a:ea typeface="Times New Roman" panose="02020603050405020304" pitchFamily="18" charset="0"/>
                <a:cs typeface="Times New Roman" panose="02020603050405020304" pitchFamily="18" charset="0"/>
              </a:rPr>
            </a:br>
            <a:endParaRPr lang="en-AU" sz="1500" b="0" dirty="0">
              <a:solidFill>
                <a:schemeClr val="tx1"/>
              </a:solidFill>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AU" sz="1500" b="0" dirty="0">
                <a:solidFill>
                  <a:schemeClr val="tx1"/>
                </a:solidFill>
                <a:ea typeface="Times New Roman" panose="02020603050405020304" pitchFamily="18" charset="0"/>
                <a:cs typeface="Arial" panose="020B0604020202020204" pitchFamily="34" charset="0"/>
              </a:rPr>
              <a:t>Remote assessments give you more opportunity to examine reports and records in detail.  Of course the opportunity to look sideways in a lab tour are very much reduced.  </a:t>
            </a:r>
          </a:p>
          <a:p>
            <a:pPr defTabSz="361950">
              <a:lnSpc>
                <a:spcPct val="107000"/>
              </a:lnSpc>
              <a:spcBef>
                <a:spcPts val="0"/>
              </a:spcBef>
              <a:spcAft>
                <a:spcPts val="800"/>
              </a:spcAft>
            </a:pPr>
            <a:r>
              <a:rPr lang="en-AU" sz="1500" b="0" dirty="0">
                <a:solidFill>
                  <a:schemeClr val="tx1"/>
                </a:solidFill>
                <a:ea typeface="Times New Roman" panose="02020603050405020304" pitchFamily="18" charset="0"/>
                <a:cs typeface="Arial" panose="020B0604020202020204" pitchFamily="34" charset="0"/>
              </a:rPr>
              <a:t>Make sure the organisation sets up effective video conference facility and can point the camera where you want it.  </a:t>
            </a:r>
          </a:p>
          <a:p>
            <a:pPr marL="0" indent="0">
              <a:buNone/>
            </a:pPr>
            <a:endParaRPr lang="en-AU" sz="1500" i="1" dirty="0">
              <a:latin typeface="Arial" panose="020B0604020202020204" pitchFamily="34" charset="0"/>
              <a:ea typeface="Times New Roman" panose="02020603050405020304" pitchFamily="18" charset="0"/>
              <a:cs typeface="Times New Roman" panose="02020603050405020304" pitchFamily="18" charset="0"/>
            </a:endParaRPr>
          </a:p>
          <a:p>
            <a:endParaRPr lang="en-AU" sz="15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p:txBody>
      </p:sp>
      <p:sp>
        <p:nvSpPr>
          <p:cNvPr id="4" name="Title 3"/>
          <p:cNvSpPr>
            <a:spLocks noGrp="1"/>
          </p:cNvSpPr>
          <p:nvPr>
            <p:ph type="title"/>
          </p:nvPr>
        </p:nvSpPr>
        <p:spPr>
          <a:xfrm>
            <a:off x="107504" y="187203"/>
            <a:ext cx="8784976" cy="937543"/>
          </a:xfrm>
        </p:spPr>
        <p:txBody>
          <a:bodyPr/>
          <a:lstStyle/>
          <a:p>
            <a:r>
              <a:rPr lang="en-GB" sz="2000" dirty="0"/>
              <a:t>Question 15: </a:t>
            </a:r>
            <a:r>
              <a:rPr lang="en-AU" sz="2000" dirty="0">
                <a:ea typeface="Times New Roman" panose="02020603050405020304" pitchFamily="18" charset="0"/>
                <a:cs typeface="Times New Roman" panose="02020603050405020304" pitchFamily="18" charset="0"/>
              </a:rPr>
              <a:t>Please provide any other comments or recommendation in regards to remote assessments?</a:t>
            </a: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20</a:t>
            </a:fld>
            <a:endParaRPr lang="fr-CH" dirty="0"/>
          </a:p>
        </p:txBody>
      </p:sp>
    </p:spTree>
    <p:extLst>
      <p:ext uri="{BB962C8B-B14F-4D97-AF65-F5344CB8AC3E}">
        <p14:creationId xmlns:p14="http://schemas.microsoft.com/office/powerpoint/2010/main" val="90279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1602002"/>
            <a:ext cx="8640960" cy="4347278"/>
          </a:xfrm>
        </p:spPr>
        <p:txBody>
          <a:bodyPr>
            <a:normAutofit/>
          </a:bodyPr>
          <a:lstStyle/>
          <a:p>
            <a:pPr>
              <a:lnSpc>
                <a:spcPct val="107000"/>
              </a:lnSpc>
              <a:spcBef>
                <a:spcPts val="0"/>
              </a:spcBef>
              <a:spcAft>
                <a:spcPts val="800"/>
              </a:spcAft>
            </a:pPr>
            <a:r>
              <a:rPr lang="en-AU" sz="1400" b="0" dirty="0">
                <a:solidFill>
                  <a:schemeClr val="tx1"/>
                </a:solidFill>
                <a:ea typeface="Times New Roman" panose="02020603050405020304" pitchFamily="18" charset="0"/>
                <a:cs typeface="Arial" panose="020B0604020202020204" pitchFamily="34" charset="0"/>
              </a:rPr>
              <a:t>Make sure there is a good way of transferring documents, especially when large files are involved.</a:t>
            </a:r>
          </a:p>
          <a:p>
            <a:pPr>
              <a:lnSpc>
                <a:spcPct val="107000"/>
              </a:lnSpc>
              <a:spcBef>
                <a:spcPts val="0"/>
              </a:spcBef>
              <a:spcAft>
                <a:spcPts val="800"/>
              </a:spcAft>
            </a:pPr>
            <a:r>
              <a:rPr lang="en-AU" sz="1400" b="0" dirty="0">
                <a:solidFill>
                  <a:schemeClr val="tx1"/>
                </a:solidFill>
                <a:ea typeface="Times New Roman" panose="02020603050405020304" pitchFamily="18" charset="0"/>
                <a:cs typeface="Times New Roman" panose="02020603050405020304" pitchFamily="18" charset="0"/>
              </a:rPr>
              <a:t>Remote assessments allow a more detailed look at documents being reviewed. This makes the process superior to in-person audits.</a:t>
            </a:r>
          </a:p>
          <a:p>
            <a:pPr>
              <a:lnSpc>
                <a:spcPct val="107000"/>
              </a:lnSpc>
              <a:spcBef>
                <a:spcPts val="0"/>
              </a:spcBef>
            </a:pPr>
            <a:r>
              <a:rPr lang="en-AU" sz="1400" b="0" dirty="0">
                <a:solidFill>
                  <a:schemeClr val="tx1"/>
                </a:solidFill>
                <a:ea typeface="Times New Roman" panose="02020603050405020304" pitchFamily="18" charset="0"/>
                <a:cs typeface="Times New Roman" panose="02020603050405020304" pitchFamily="18" charset="0"/>
              </a:rPr>
              <a:t>I think the most valuable tool of remote assessments after restrictions are removed will be to use them for follow up where a lot of issues are raised at an assessment, rather than schedule another onsite assessment.  They may also become a more common feature of mid-term assessments.</a:t>
            </a:r>
            <a:br>
              <a:rPr lang="en-AU" sz="1400" b="0" dirty="0">
                <a:solidFill>
                  <a:schemeClr val="tx1"/>
                </a:solidFill>
                <a:ea typeface="Times New Roman" panose="02020603050405020304" pitchFamily="18" charset="0"/>
                <a:cs typeface="Times New Roman" panose="02020603050405020304" pitchFamily="18" charset="0"/>
              </a:rPr>
            </a:br>
            <a:endParaRPr lang="en-AU" sz="1400" b="0" dirty="0">
              <a:solidFill>
                <a:schemeClr val="tx1"/>
              </a:solidFill>
              <a:ea typeface="Times New Roman" panose="02020603050405020304" pitchFamily="18" charset="0"/>
              <a:cs typeface="Times New Roman" panose="02020603050405020304" pitchFamily="18" charset="0"/>
            </a:endParaRPr>
          </a:p>
          <a:p>
            <a:pPr>
              <a:lnSpc>
                <a:spcPct val="107000"/>
              </a:lnSpc>
              <a:spcBef>
                <a:spcPts val="0"/>
              </a:spcBef>
              <a:spcAft>
                <a:spcPts val="800"/>
              </a:spcAft>
            </a:pPr>
            <a:r>
              <a:rPr lang="en-AU" sz="1400" b="0" dirty="0">
                <a:solidFill>
                  <a:schemeClr val="tx1"/>
                </a:solidFill>
                <a:ea typeface="Times New Roman" panose="02020603050405020304" pitchFamily="18" charset="0"/>
                <a:cs typeface="Times New Roman" panose="02020603050405020304" pitchFamily="18" charset="0"/>
              </a:rPr>
              <a:t>We should also not just look at the success of an assessment from an IECEx point of view.  In addition to providing acceptance and ongoing acceptance, assessments should be a value way for bodies to improve their operations through interaction with the assessors.  A lot of this occurs outside the formal assessment process.  This is unlikely to occur with time-focussed remote assessments.  So the wishes of the body also need to be taken into account.  I have had several bodies say they are looking forward to me attending in person, even thought the remote assessment has delivered the required outcomes.</a:t>
            </a:r>
          </a:p>
          <a:p>
            <a:endParaRPr lang="en-AU" sz="1400" dirty="0">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p:txBody>
      </p:sp>
      <p:sp>
        <p:nvSpPr>
          <p:cNvPr id="4" name="Title 3"/>
          <p:cNvSpPr>
            <a:spLocks noGrp="1"/>
          </p:cNvSpPr>
          <p:nvPr>
            <p:ph type="title"/>
          </p:nvPr>
        </p:nvSpPr>
        <p:spPr>
          <a:xfrm>
            <a:off x="323528" y="260648"/>
            <a:ext cx="8399272" cy="1081557"/>
          </a:xfrm>
        </p:spPr>
        <p:txBody>
          <a:bodyPr/>
          <a:lstStyle/>
          <a:p>
            <a:r>
              <a:rPr lang="en-GB" sz="2000" dirty="0"/>
              <a:t>Question 15: </a:t>
            </a:r>
            <a:r>
              <a:rPr lang="en-AU" sz="2000" dirty="0">
                <a:ea typeface="Times New Roman" panose="02020603050405020304" pitchFamily="18" charset="0"/>
                <a:cs typeface="Times New Roman" panose="02020603050405020304" pitchFamily="18" charset="0"/>
              </a:rPr>
              <a:t>Please provide any other comments or recommendation in regards to remote assessments?  Continued - 1</a:t>
            </a:r>
            <a:br>
              <a:rPr lang="en-AU" sz="2000" dirty="0">
                <a:latin typeface="Calibri" panose="020F0502020204030204" pitchFamily="34" charset="0"/>
                <a:ea typeface="Times New Roman" panose="02020603050405020304" pitchFamily="18" charset="0"/>
                <a:cs typeface="Times New Roman" panose="02020603050405020304" pitchFamily="18" charset="0"/>
              </a:rPr>
            </a:b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21</a:t>
            </a:fld>
            <a:endParaRPr lang="fr-CH" dirty="0"/>
          </a:p>
        </p:txBody>
      </p:sp>
    </p:spTree>
    <p:extLst>
      <p:ext uri="{BB962C8B-B14F-4D97-AF65-F5344CB8AC3E}">
        <p14:creationId xmlns:p14="http://schemas.microsoft.com/office/powerpoint/2010/main" val="2806314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F986084-A086-46F4-A41B-3F8AB1307031}"/>
              </a:ext>
            </a:extLst>
          </p:cNvPr>
          <p:cNvSpPr>
            <a:spLocks noGrp="1"/>
          </p:cNvSpPr>
          <p:nvPr>
            <p:ph type="body" sz="quarter" idx="13"/>
          </p:nvPr>
        </p:nvSpPr>
        <p:spPr>
          <a:xfrm>
            <a:off x="443260" y="764704"/>
            <a:ext cx="8280920" cy="5472608"/>
          </a:xfrm>
        </p:spPr>
        <p:txBody>
          <a:bodyPr>
            <a:normAutofit fontScale="47500" lnSpcReduction="20000"/>
          </a:bodyPr>
          <a:lstStyle/>
          <a:p>
            <a:pPr marL="0" indent="0">
              <a:buNone/>
            </a:pPr>
            <a:r>
              <a:rPr lang="en-AU" dirty="0"/>
              <a:t>Q1 – Secretariat information provided is sufficient</a:t>
            </a:r>
          </a:p>
          <a:p>
            <a:pPr marL="0" indent="0">
              <a:buNone/>
            </a:pPr>
            <a:r>
              <a:rPr lang="en-AU" dirty="0"/>
              <a:t>Q2 – Information provided did assist the Assessor</a:t>
            </a:r>
          </a:p>
          <a:p>
            <a:pPr marL="0" indent="0">
              <a:buNone/>
            </a:pPr>
            <a:r>
              <a:rPr lang="en-AU" dirty="0"/>
              <a:t>Q3 – Teams is the standout IT tool for remote assessments</a:t>
            </a:r>
          </a:p>
          <a:p>
            <a:pPr marL="0" indent="0">
              <a:buNone/>
            </a:pPr>
            <a:r>
              <a:rPr lang="en-AU" dirty="0"/>
              <a:t>Q4 – Assessor or ExCB/</a:t>
            </a:r>
            <a:r>
              <a:rPr lang="en-AU" dirty="0" err="1"/>
              <a:t>ExTL</a:t>
            </a:r>
            <a:r>
              <a:rPr lang="en-AU" dirty="0"/>
              <a:t> picked Teams as the preferred IT tool</a:t>
            </a:r>
          </a:p>
          <a:p>
            <a:pPr marL="0" indent="0">
              <a:buNone/>
            </a:pPr>
            <a:r>
              <a:rPr lang="en-AU" dirty="0"/>
              <a:t>Q5 – IT tools were not region specific</a:t>
            </a:r>
          </a:p>
          <a:p>
            <a:pPr marL="0" indent="0">
              <a:buNone/>
            </a:pPr>
            <a:r>
              <a:rPr lang="en-AU" dirty="0"/>
              <a:t>Q6 – IT tools for remote assessments provided effective comms but refer to comments</a:t>
            </a:r>
          </a:p>
          <a:p>
            <a:pPr marL="0" indent="0">
              <a:buNone/>
            </a:pPr>
            <a:r>
              <a:rPr lang="en-AU" dirty="0"/>
              <a:t>Q7 – Planning for a remote assessment – easy, </a:t>
            </a:r>
          </a:p>
          <a:p>
            <a:pPr marL="0" indent="0" defTabSz="449263">
              <a:buNone/>
            </a:pPr>
            <a:r>
              <a:rPr lang="en-AU" dirty="0"/>
              <a:t>	Execution – moderate to hard, refer to comments</a:t>
            </a:r>
          </a:p>
          <a:p>
            <a:pPr marL="0" indent="0">
              <a:buNone/>
            </a:pPr>
            <a:r>
              <a:rPr lang="en-AU" dirty="0"/>
              <a:t>Q8 – Ideal remote re-assessment session = 4 hours preference, refer to comments</a:t>
            </a:r>
          </a:p>
          <a:p>
            <a:pPr marL="0" indent="0">
              <a:buNone/>
            </a:pPr>
            <a:r>
              <a:rPr lang="en-AU" dirty="0"/>
              <a:t>Q9 – 45 total remote assessments with 11 scope extensions</a:t>
            </a:r>
          </a:p>
          <a:p>
            <a:pPr marL="0" indent="0">
              <a:buNone/>
            </a:pPr>
            <a:r>
              <a:rPr lang="en-AU" dirty="0"/>
              <a:t>Q10 – </a:t>
            </a:r>
            <a:r>
              <a:rPr lang="en-AU" u="sng" dirty="0"/>
              <a:t>Remote Not recommended</a:t>
            </a:r>
            <a:r>
              <a:rPr lang="en-AU" dirty="0"/>
              <a:t>			</a:t>
            </a:r>
            <a:r>
              <a:rPr lang="en-AU" u="sng" dirty="0"/>
              <a:t>Recommended</a:t>
            </a:r>
          </a:p>
          <a:p>
            <a:pPr marL="0" indent="0">
              <a:buNone/>
            </a:pPr>
            <a:r>
              <a:rPr lang="en-AU" dirty="0"/>
              <a:t>	Applicant </a:t>
            </a:r>
            <a:r>
              <a:rPr lang="en-AU" dirty="0" err="1"/>
              <a:t>ExCBs</a:t>
            </a:r>
            <a:r>
              <a:rPr lang="en-AU" dirty="0"/>
              <a:t> (all schemes)			</a:t>
            </a:r>
            <a:r>
              <a:rPr lang="en-AU" dirty="0" err="1"/>
              <a:t>Surv</a:t>
            </a:r>
            <a:r>
              <a:rPr lang="en-AU" dirty="0"/>
              <a:t>. </a:t>
            </a:r>
            <a:r>
              <a:rPr lang="en-AU" dirty="0" err="1"/>
              <a:t>ExCBs</a:t>
            </a:r>
            <a:endParaRPr lang="en-AU" dirty="0"/>
          </a:p>
          <a:p>
            <a:pPr marL="0" indent="0">
              <a:buNone/>
            </a:pPr>
            <a:r>
              <a:rPr lang="en-AU" dirty="0"/>
              <a:t>	Applicant </a:t>
            </a:r>
            <a:r>
              <a:rPr lang="en-AU" dirty="0" err="1"/>
              <a:t>ExTLs</a:t>
            </a:r>
            <a:r>
              <a:rPr lang="en-AU" dirty="0"/>
              <a:t> and ATFs			</a:t>
            </a:r>
            <a:r>
              <a:rPr lang="en-AU" dirty="0" err="1"/>
              <a:t>Surv</a:t>
            </a:r>
            <a:r>
              <a:rPr lang="en-AU" dirty="0"/>
              <a:t>. </a:t>
            </a:r>
            <a:r>
              <a:rPr lang="en-AU" dirty="0" err="1"/>
              <a:t>ExTLs</a:t>
            </a:r>
            <a:endParaRPr lang="en-AU" dirty="0"/>
          </a:p>
          <a:p>
            <a:pPr marL="0" indent="0">
              <a:buNone/>
            </a:pPr>
            <a:r>
              <a:rPr lang="en-AU" dirty="0"/>
              <a:t>	Re-assessment </a:t>
            </a:r>
            <a:r>
              <a:rPr lang="en-AU" dirty="0" err="1"/>
              <a:t>ExTLs</a:t>
            </a:r>
            <a:r>
              <a:rPr lang="en-AU" dirty="0"/>
              <a:t>			Mid-term </a:t>
            </a:r>
            <a:r>
              <a:rPr lang="en-AU" dirty="0" err="1"/>
              <a:t>ExCBs</a:t>
            </a:r>
            <a:r>
              <a:rPr lang="en-AU" dirty="0"/>
              <a:t> &amp; </a:t>
            </a:r>
            <a:r>
              <a:rPr lang="en-AU" dirty="0" err="1"/>
              <a:t>ExTLs</a:t>
            </a:r>
            <a:endParaRPr lang="en-AU" dirty="0"/>
          </a:p>
          <a:p>
            <a:pPr marL="0" indent="0">
              <a:buNone/>
            </a:pPr>
            <a:r>
              <a:rPr lang="en-AU" dirty="0"/>
              <a:t>	Re-assessment Cert Services Scheme		</a:t>
            </a:r>
            <a:r>
              <a:rPr lang="en-AU" dirty="0" err="1"/>
              <a:t>Surv</a:t>
            </a:r>
            <a:r>
              <a:rPr lang="en-AU" dirty="0"/>
              <a:t>. Cert Services Sch</a:t>
            </a:r>
          </a:p>
          <a:p>
            <a:pPr marL="0" indent="0">
              <a:buNone/>
            </a:pPr>
            <a:r>
              <a:rPr lang="en-AU" dirty="0"/>
              <a:t>	Re-assessment Personnel Scheme		</a:t>
            </a:r>
            <a:r>
              <a:rPr lang="en-AU" dirty="0" err="1"/>
              <a:t>Surv</a:t>
            </a:r>
            <a:r>
              <a:rPr lang="en-AU" dirty="0"/>
              <a:t>. Personnel Sch</a:t>
            </a:r>
          </a:p>
          <a:p>
            <a:pPr marL="0" indent="0">
              <a:buNone/>
            </a:pPr>
            <a:r>
              <a:rPr lang="en-AU" dirty="0"/>
              <a:t>	Re- assessment of </a:t>
            </a:r>
            <a:r>
              <a:rPr lang="en-AU" dirty="0" err="1"/>
              <a:t>ExCBs</a:t>
            </a:r>
            <a:r>
              <a:rPr lang="en-AU" dirty="0"/>
              <a:t> – split 6 recommended and 6 not recommended</a:t>
            </a:r>
          </a:p>
          <a:p>
            <a:pPr marL="0" indent="0">
              <a:buNone/>
            </a:pPr>
            <a:r>
              <a:rPr lang="en-AU" dirty="0"/>
              <a:t>Q11 to Q13 - Comments and suggestions in regards to challenges, recommendations and improvements as per slides 12 to 17</a:t>
            </a:r>
          </a:p>
          <a:p>
            <a:pPr marL="0" indent="0">
              <a:buNone/>
            </a:pPr>
            <a:r>
              <a:rPr lang="en-AU" dirty="0"/>
              <a:t>Q14 – Remote Assessment duration vs. face to face - responses varied as per slide 18 &amp; 19 – could be better defined for inclusion of remote assessments in OD 032 (</a:t>
            </a:r>
            <a:r>
              <a:rPr lang="en-AU" dirty="0" err="1"/>
              <a:t>ExAG</a:t>
            </a:r>
            <a:r>
              <a:rPr lang="en-AU" dirty="0"/>
              <a:t>)</a:t>
            </a:r>
          </a:p>
          <a:p>
            <a:pPr marL="0" indent="0">
              <a:buNone/>
            </a:pPr>
            <a:r>
              <a:rPr lang="en-AU" dirty="0"/>
              <a:t>Q15 – Other comments in regards to recommendations remote assessments  - see slide 20 &amp; 21</a:t>
            </a:r>
          </a:p>
        </p:txBody>
      </p:sp>
      <p:sp>
        <p:nvSpPr>
          <p:cNvPr id="4" name="Title 3"/>
          <p:cNvSpPr>
            <a:spLocks noGrp="1"/>
          </p:cNvSpPr>
          <p:nvPr>
            <p:ph type="title"/>
          </p:nvPr>
        </p:nvSpPr>
        <p:spPr>
          <a:xfrm>
            <a:off x="443720" y="-99392"/>
            <a:ext cx="8280000" cy="1325563"/>
          </a:xfrm>
        </p:spPr>
        <p:txBody>
          <a:bodyPr/>
          <a:lstStyle/>
          <a:p>
            <a:r>
              <a:rPr lang="en-AU" sz="2000" dirty="0"/>
              <a:t>Results Summary</a:t>
            </a:r>
            <a:endParaRPr lang="en-GB" sz="20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22</a:t>
            </a:fld>
            <a:endParaRPr lang="fr-CH" dirty="0"/>
          </a:p>
        </p:txBody>
      </p:sp>
    </p:spTree>
    <p:extLst>
      <p:ext uri="{BB962C8B-B14F-4D97-AF65-F5344CB8AC3E}">
        <p14:creationId xmlns:p14="http://schemas.microsoft.com/office/powerpoint/2010/main" val="340627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1777B5-D5FE-4B8F-8CF3-DCE483C681A4}"/>
              </a:ext>
            </a:extLst>
          </p:cNvPr>
          <p:cNvSpPr>
            <a:spLocks noGrp="1"/>
          </p:cNvSpPr>
          <p:nvPr>
            <p:ph type="title"/>
          </p:nvPr>
        </p:nvSpPr>
        <p:spPr/>
        <p:txBody>
          <a:bodyPr/>
          <a:lstStyle/>
          <a:p>
            <a:r>
              <a:rPr lang="en-GB" dirty="0"/>
              <a:t>Thank you!</a:t>
            </a:r>
            <a:endParaRPr lang="en-CH" dirty="0"/>
          </a:p>
        </p:txBody>
      </p:sp>
      <p:pic>
        <p:nvPicPr>
          <p:cNvPr id="5" name="Picture Placeholder 4">
            <a:extLst>
              <a:ext uri="{FF2B5EF4-FFF2-40B4-BE49-F238E27FC236}">
                <a16:creationId xmlns:a16="http://schemas.microsoft.com/office/drawing/2014/main" id="{025F4678-B61A-46A4-8EB4-1772D3F6000C}"/>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46" b="3546"/>
          <a:stretch>
            <a:fillRect/>
          </a:stretch>
        </p:blipFill>
        <p:spPr>
          <a:xfrm>
            <a:off x="827585" y="1628802"/>
            <a:ext cx="7920880" cy="4148137"/>
          </a:xfrm>
        </p:spPr>
      </p:pic>
    </p:spTree>
    <p:extLst>
      <p:ext uri="{BB962C8B-B14F-4D97-AF65-F5344CB8AC3E}">
        <p14:creationId xmlns:p14="http://schemas.microsoft.com/office/powerpoint/2010/main" val="4102329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9E9B13-B27F-4FDF-98FF-A3723C9BB51E}"/>
              </a:ext>
            </a:extLst>
          </p:cNvPr>
          <p:cNvSpPr>
            <a:spLocks noGrp="1"/>
          </p:cNvSpPr>
          <p:nvPr>
            <p:ph type="body" sz="quarter" idx="13"/>
          </p:nvPr>
        </p:nvSpPr>
        <p:spPr>
          <a:xfrm>
            <a:off x="251519" y="1315036"/>
            <a:ext cx="8640961" cy="5041316"/>
          </a:xfrm>
        </p:spPr>
        <p:txBody>
          <a:bodyPr>
            <a:normAutofit fontScale="92500" lnSpcReduction="20000"/>
          </a:bodyPr>
          <a:lstStyle/>
          <a:p>
            <a:r>
              <a:rPr lang="en-AU" sz="1700" b="0" dirty="0">
                <a:solidFill>
                  <a:schemeClr val="tx1"/>
                </a:solidFill>
              </a:rPr>
              <a:t>Yes = 12 responses 		No = 0 responses</a:t>
            </a:r>
          </a:p>
          <a:p>
            <a:pPr marL="0" indent="0">
              <a:buNone/>
            </a:pPr>
            <a:r>
              <a:rPr lang="en-AU" sz="1700" b="0" dirty="0">
                <a:solidFill>
                  <a:schemeClr val="tx1"/>
                </a:solidFill>
              </a:rPr>
              <a:t>Comments: </a:t>
            </a:r>
          </a:p>
          <a:p>
            <a:r>
              <a:rPr lang="en-AU" sz="1700" b="0" dirty="0">
                <a:solidFill>
                  <a:schemeClr val="tx1"/>
                </a:solidFill>
              </a:rPr>
              <a:t>Seems difficult to have more information</a:t>
            </a:r>
          </a:p>
          <a:p>
            <a:r>
              <a:rPr lang="en-AU" sz="1700" b="0" dirty="0">
                <a:solidFill>
                  <a:schemeClr val="tx1"/>
                </a:solidFill>
                <a:ea typeface="Calibri Light" panose="020F0302020204030204" pitchFamily="34" charset="0"/>
                <a:cs typeface="Times New Roman" panose="02020603050405020304" pitchFamily="18" charset="0"/>
              </a:rPr>
              <a:t>but I did run into one situation with DEKRA Certification B.V.  The secretariat agreed that the annual surveillance could be skipped because of timing of the reassessment.  I was not aware of this and planned the timing of the reassessment based on the last reassessment date and the requirements of IECEx OD 060.</a:t>
            </a:r>
          </a:p>
          <a:p>
            <a:pPr marL="0" indent="0">
              <a:buNone/>
            </a:pPr>
            <a:endParaRPr lang="en-AU" sz="1700" b="0" dirty="0"/>
          </a:p>
          <a:p>
            <a:pPr marL="0" indent="0">
              <a:buNone/>
            </a:pPr>
            <a:r>
              <a:rPr lang="en-AU" sz="1900" dirty="0">
                <a:solidFill>
                  <a:srgbClr val="0060A9"/>
                </a:solidFill>
              </a:rPr>
              <a:t>Question 2: </a:t>
            </a:r>
            <a:r>
              <a:rPr lang="en-AU" sz="1900" dirty="0">
                <a:solidFill>
                  <a:srgbClr val="0060A9"/>
                </a:solidFill>
                <a:ea typeface="Times New Roman" panose="02020603050405020304" pitchFamily="18" charset="0"/>
              </a:rPr>
              <a:t>Did this information assist the Assessor during their preparation and the undertaking of the re-assessment or surveillance assessment? </a:t>
            </a:r>
          </a:p>
          <a:p>
            <a:r>
              <a:rPr lang="en-AU" sz="1700" b="0" dirty="0">
                <a:solidFill>
                  <a:schemeClr val="tx1"/>
                </a:solidFill>
              </a:rPr>
              <a:t>Yes = 12 responses 		No = 0 responses</a:t>
            </a:r>
          </a:p>
          <a:p>
            <a:pPr marL="0" indent="0">
              <a:buNone/>
            </a:pPr>
            <a:r>
              <a:rPr lang="en-AU" sz="1700" b="0" dirty="0">
                <a:solidFill>
                  <a:schemeClr val="tx1"/>
                </a:solidFill>
              </a:rPr>
              <a:t>Comments: </a:t>
            </a:r>
          </a:p>
          <a:p>
            <a:r>
              <a:rPr lang="en-AU" sz="1700" b="0" dirty="0">
                <a:solidFill>
                  <a:schemeClr val="tx1"/>
                </a:solidFill>
                <a:ea typeface="Calibri Light" panose="020F0302020204030204" pitchFamily="34" charset="0"/>
                <a:cs typeface="Times New Roman" panose="02020603050405020304" pitchFamily="18" charset="0"/>
              </a:rPr>
              <a:t>but items referred from the previous assessment are not always clear what needs to be checked.  E.g. a document has been verified in English but the translation was not completed so it needed to be checked at the next assessment.  What needs to be checked if the EN version has been verified???</a:t>
            </a:r>
          </a:p>
          <a:p>
            <a:r>
              <a:rPr lang="en-AU" sz="1700" b="0" dirty="0">
                <a:solidFill>
                  <a:schemeClr val="tx1"/>
                </a:solidFill>
                <a:ea typeface="Calibri Light" panose="020F0302020204030204" pitchFamily="34" charset="0"/>
                <a:cs typeface="Times New Roman" panose="02020603050405020304" pitchFamily="18" charset="0"/>
              </a:rPr>
              <a:t>But the information was essentially the same as received for an onsite assessment.</a:t>
            </a:r>
          </a:p>
          <a:p>
            <a:r>
              <a:rPr lang="en-AU" sz="1700" b="0" dirty="0">
                <a:solidFill>
                  <a:schemeClr val="tx1"/>
                </a:solidFill>
                <a:ea typeface="Calibri Light" panose="020F0302020204030204" pitchFamily="34" charset="0"/>
                <a:cs typeface="Times New Roman" panose="02020603050405020304" pitchFamily="18" charset="0"/>
              </a:rPr>
              <a:t>Yes, in particular the out of date QAR and participation to proficiency testing</a:t>
            </a:r>
          </a:p>
          <a:p>
            <a:r>
              <a:rPr lang="en-AU" sz="1700" b="0" dirty="0">
                <a:solidFill>
                  <a:schemeClr val="tx1"/>
                </a:solidFill>
                <a:ea typeface="Calibri Light" panose="020F0302020204030204" pitchFamily="34" charset="0"/>
                <a:cs typeface="Times New Roman" panose="02020603050405020304" pitchFamily="18" charset="0"/>
              </a:rPr>
              <a:t>However this is the same information as provided in non-remote assessment too.</a:t>
            </a:r>
          </a:p>
          <a:p>
            <a:endParaRPr lang="en-AU" sz="2000" dirty="0"/>
          </a:p>
          <a:p>
            <a:pPr marL="0" indent="0">
              <a:buNone/>
            </a:pPr>
            <a:endParaRPr lang="en-AU" sz="2000" dirty="0">
              <a:solidFill>
                <a:srgbClr val="0070C0"/>
              </a:solidFill>
            </a:endParaRPr>
          </a:p>
        </p:txBody>
      </p:sp>
      <p:sp>
        <p:nvSpPr>
          <p:cNvPr id="4" name="Title 3"/>
          <p:cNvSpPr>
            <a:spLocks noGrp="1"/>
          </p:cNvSpPr>
          <p:nvPr>
            <p:ph type="title"/>
          </p:nvPr>
        </p:nvSpPr>
        <p:spPr>
          <a:xfrm>
            <a:off x="251519" y="187203"/>
            <a:ext cx="8496946" cy="937543"/>
          </a:xfrm>
        </p:spPr>
        <p:txBody>
          <a:bodyPr/>
          <a:lstStyle/>
          <a:p>
            <a:r>
              <a:rPr lang="en-GB" sz="1800" dirty="0"/>
              <a:t>Question 1: Were you provided with sufficient information from the IECEx Secretariat during the preparation of the peer assessment?</a:t>
            </a:r>
          </a:p>
        </p:txBody>
      </p:sp>
      <p:sp>
        <p:nvSpPr>
          <p:cNvPr id="5" name="Slide Number Placeholder 4"/>
          <p:cNvSpPr>
            <a:spLocks noGrp="1"/>
          </p:cNvSpPr>
          <p:nvPr>
            <p:ph type="sldNum" sz="quarter" idx="4"/>
          </p:nvPr>
        </p:nvSpPr>
        <p:spPr/>
        <p:txBody>
          <a:bodyPr/>
          <a:lstStyle/>
          <a:p>
            <a:fld id="{C2B32AA8-9B4E-4D53-AE6E-350E87BFFB19}" type="slidenum">
              <a:rPr lang="fr-CH" smtClean="0"/>
              <a:pPr/>
              <a:t>3</a:t>
            </a:fld>
            <a:endParaRPr lang="fr-CH" dirty="0"/>
          </a:p>
        </p:txBody>
      </p:sp>
    </p:spTree>
    <p:extLst>
      <p:ext uri="{BB962C8B-B14F-4D97-AF65-F5344CB8AC3E}">
        <p14:creationId xmlns:p14="http://schemas.microsoft.com/office/powerpoint/2010/main" val="3693077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747401"/>
            <a:ext cx="8640960" cy="5184576"/>
          </a:xfrm>
          <a:prstGeom prst="rect">
            <a:avLst/>
          </a:prstGeom>
        </p:spPr>
        <p:txBody>
          <a:bodyPr>
            <a:normAutofit fontScale="25000" lnSpcReduction="20000"/>
          </a:bodyPr>
          <a:lstStyle/>
          <a:p>
            <a:r>
              <a:rPr lang="en-GB" sz="5600" dirty="0">
                <a:solidFill>
                  <a:schemeClr val="tx1"/>
                </a:solidFill>
              </a:rPr>
              <a:t>GoToMeeting 	= 2</a:t>
            </a:r>
          </a:p>
          <a:p>
            <a:r>
              <a:rPr lang="en-GB" sz="5600" dirty="0">
                <a:solidFill>
                  <a:srgbClr val="00B050"/>
                </a:solidFill>
              </a:rPr>
              <a:t>Teams 	= 11</a:t>
            </a:r>
          </a:p>
          <a:p>
            <a:r>
              <a:rPr lang="en-GB" sz="5600" dirty="0">
                <a:solidFill>
                  <a:schemeClr val="tx1"/>
                </a:solidFill>
              </a:rPr>
              <a:t>Zoom 		= 4</a:t>
            </a:r>
          </a:p>
          <a:p>
            <a:r>
              <a:rPr lang="en-GB" sz="5600" dirty="0" err="1">
                <a:solidFill>
                  <a:schemeClr val="tx1"/>
                </a:solidFill>
              </a:rPr>
              <a:t>Tixeo</a:t>
            </a:r>
            <a:r>
              <a:rPr lang="en-GB" sz="5600" dirty="0">
                <a:solidFill>
                  <a:schemeClr val="tx1"/>
                </a:solidFill>
              </a:rPr>
              <a:t> 		= 1</a:t>
            </a:r>
          </a:p>
          <a:p>
            <a:r>
              <a:rPr lang="en-GB" sz="5600" dirty="0" err="1">
                <a:solidFill>
                  <a:schemeClr val="tx1"/>
                </a:solidFill>
              </a:rPr>
              <a:t>Gogglemeet</a:t>
            </a:r>
            <a:r>
              <a:rPr lang="en-GB" sz="5600" dirty="0">
                <a:solidFill>
                  <a:schemeClr val="tx1"/>
                </a:solidFill>
              </a:rPr>
              <a:t> 	= 1</a:t>
            </a:r>
          </a:p>
          <a:p>
            <a:pPr marL="0" indent="0">
              <a:buNone/>
            </a:pPr>
            <a:r>
              <a:rPr lang="en-GB" sz="5600" dirty="0">
                <a:solidFill>
                  <a:srgbClr val="0060A9"/>
                </a:solidFill>
              </a:rPr>
              <a:t>Question 4: </a:t>
            </a:r>
            <a:r>
              <a:rPr lang="en-AU" sz="5600" dirty="0">
                <a:solidFill>
                  <a:srgbClr val="0060A9"/>
                </a:solidFill>
                <a:ea typeface="Times New Roman" panose="02020603050405020304" pitchFamily="18" charset="0"/>
                <a:cs typeface="Times New Roman" panose="02020603050405020304" pitchFamily="18" charset="0"/>
              </a:rPr>
              <a:t>Who selected the IT tools to be used, was it the Assessor or the ExCB/</a:t>
            </a:r>
            <a:r>
              <a:rPr lang="en-AU" sz="5600" dirty="0" err="1">
                <a:solidFill>
                  <a:srgbClr val="0060A9"/>
                </a:solidFill>
                <a:ea typeface="Times New Roman" panose="02020603050405020304" pitchFamily="18" charset="0"/>
                <a:cs typeface="Times New Roman" panose="02020603050405020304" pitchFamily="18" charset="0"/>
              </a:rPr>
              <a:t>ExTL</a:t>
            </a:r>
            <a:r>
              <a:rPr lang="en-AU" sz="5600" dirty="0">
                <a:solidFill>
                  <a:srgbClr val="0060A9"/>
                </a:solidFill>
                <a:ea typeface="Times New Roman" panose="02020603050405020304" pitchFamily="18" charset="0"/>
                <a:cs typeface="Times New Roman" panose="02020603050405020304" pitchFamily="18" charset="0"/>
              </a:rPr>
              <a:t>?</a:t>
            </a:r>
          </a:p>
          <a:p>
            <a:pPr marL="0" indent="0">
              <a:buNone/>
            </a:pPr>
            <a:r>
              <a:rPr lang="en-AU" sz="5600" dirty="0">
                <a:solidFill>
                  <a:srgbClr val="0060A9"/>
                </a:solidFill>
                <a:cs typeface="Times New Roman" panose="02020603050405020304" pitchFamily="18" charset="0"/>
              </a:rPr>
              <a:t>Assessor:			ExCB/</a:t>
            </a:r>
            <a:r>
              <a:rPr lang="en-AU" sz="5600" dirty="0" err="1">
                <a:solidFill>
                  <a:srgbClr val="0060A9"/>
                </a:solidFill>
                <a:cs typeface="Times New Roman" panose="02020603050405020304" pitchFamily="18" charset="0"/>
              </a:rPr>
              <a:t>ExTL</a:t>
            </a:r>
            <a:r>
              <a:rPr lang="en-AU" sz="5600" dirty="0">
                <a:solidFill>
                  <a:srgbClr val="0060A9"/>
                </a:solidFill>
                <a:cs typeface="Times New Roman" panose="02020603050405020304" pitchFamily="18" charset="0"/>
              </a:rPr>
              <a:t>:</a:t>
            </a:r>
            <a:endParaRPr lang="en-GB" sz="5600" dirty="0">
              <a:solidFill>
                <a:srgbClr val="0060A9"/>
              </a:solidFill>
            </a:endParaRPr>
          </a:p>
          <a:p>
            <a:r>
              <a:rPr lang="en-GB" sz="5600" b="0" dirty="0"/>
              <a:t>GoToMeeting = 2		</a:t>
            </a:r>
            <a:r>
              <a:rPr lang="en-GB" sz="5600" b="0" dirty="0">
                <a:solidFill>
                  <a:srgbClr val="00B050"/>
                </a:solidFill>
              </a:rPr>
              <a:t>Teams = 5</a:t>
            </a:r>
          </a:p>
          <a:p>
            <a:r>
              <a:rPr lang="en-GB" sz="5600" b="0" dirty="0">
                <a:solidFill>
                  <a:srgbClr val="00B050"/>
                </a:solidFill>
              </a:rPr>
              <a:t>Teams = 6</a:t>
            </a:r>
          </a:p>
          <a:p>
            <a:r>
              <a:rPr lang="en-GB" sz="5600" b="0" dirty="0"/>
              <a:t>Zoom = 1</a:t>
            </a:r>
          </a:p>
          <a:p>
            <a:pPr marL="0" indent="0">
              <a:buNone/>
            </a:pPr>
            <a:r>
              <a:rPr lang="en-GB" sz="5600" b="0" dirty="0">
                <a:solidFill>
                  <a:schemeClr val="tx1"/>
                </a:solidFill>
              </a:rPr>
              <a:t>Comments: </a:t>
            </a:r>
          </a:p>
          <a:p>
            <a:r>
              <a:rPr lang="en-GB" sz="5600" b="0" dirty="0">
                <a:solidFill>
                  <a:schemeClr val="tx1"/>
                </a:solidFill>
              </a:rPr>
              <a:t>Usually in consultation</a:t>
            </a:r>
          </a:p>
          <a:p>
            <a:r>
              <a:rPr lang="en-GB" sz="5600" b="0" dirty="0">
                <a:solidFill>
                  <a:schemeClr val="tx1"/>
                </a:solidFill>
              </a:rPr>
              <a:t>Suggested by assessor = 3</a:t>
            </a:r>
          </a:p>
          <a:p>
            <a:r>
              <a:rPr lang="en-GB" sz="5600" b="0" dirty="0">
                <a:solidFill>
                  <a:schemeClr val="tx1"/>
                </a:solidFill>
              </a:rPr>
              <a:t>Let ExCB choose IT tool, but propose Teams</a:t>
            </a:r>
          </a:p>
          <a:p>
            <a:pPr marL="0" indent="0">
              <a:buNone/>
            </a:pPr>
            <a:r>
              <a:rPr lang="en-GB" sz="5600" dirty="0">
                <a:solidFill>
                  <a:srgbClr val="0060A9"/>
                </a:solidFill>
              </a:rPr>
              <a:t>Question 5: </a:t>
            </a:r>
            <a:r>
              <a:rPr lang="en-AU" sz="5600" dirty="0">
                <a:solidFill>
                  <a:srgbClr val="0060A9"/>
                </a:solidFill>
                <a:ea typeface="Times New Roman" panose="02020603050405020304" pitchFamily="18" charset="0"/>
                <a:cs typeface="Times New Roman" panose="02020603050405020304" pitchFamily="18" charset="0"/>
              </a:rPr>
              <a:t>Were these IT tools region specific or required due to regional restrictions?</a:t>
            </a:r>
          </a:p>
          <a:p>
            <a:r>
              <a:rPr lang="en-AU" sz="5600" b="0" dirty="0">
                <a:solidFill>
                  <a:schemeClr val="tx1"/>
                </a:solidFill>
                <a:ea typeface="Times New Roman" panose="02020603050405020304" pitchFamily="18" charset="0"/>
                <a:cs typeface="Times New Roman" panose="02020603050405020304" pitchFamily="18" charset="0"/>
              </a:rPr>
              <a:t>No = 11  Yes = 1</a:t>
            </a:r>
          </a:p>
          <a:p>
            <a:r>
              <a:rPr lang="en-GB" sz="5600" b="0" dirty="0">
                <a:solidFill>
                  <a:schemeClr val="tx1"/>
                </a:solidFill>
              </a:rPr>
              <a:t>In some countries Zoom could not be initiated, but could link to an established Zoom meeting</a:t>
            </a:r>
          </a:p>
          <a:p>
            <a:r>
              <a:rPr lang="en-GB" sz="5600" b="0" dirty="0">
                <a:solidFill>
                  <a:schemeClr val="tx1"/>
                </a:solidFill>
              </a:rPr>
              <a:t>Agreed with Body in advance</a:t>
            </a:r>
          </a:p>
          <a:p>
            <a:r>
              <a:rPr lang="en-GB" sz="5600" b="0" dirty="0">
                <a:solidFill>
                  <a:schemeClr val="tx1"/>
                </a:solidFill>
              </a:rPr>
              <a:t>Zoom may not be allowed by some organisations</a:t>
            </a:r>
          </a:p>
          <a:p>
            <a:r>
              <a:rPr lang="en-GB" sz="5600" b="0" dirty="0">
                <a:solidFill>
                  <a:schemeClr val="tx1"/>
                </a:solidFill>
              </a:rPr>
              <a:t>Selected based on familiarity of the ExCB/</a:t>
            </a:r>
            <a:r>
              <a:rPr lang="en-GB" sz="5600" b="0" dirty="0" err="1">
                <a:solidFill>
                  <a:schemeClr val="tx1"/>
                </a:solidFill>
              </a:rPr>
              <a:t>ExTL</a:t>
            </a:r>
            <a:endParaRPr lang="en-GB" sz="5600" b="0" dirty="0">
              <a:solidFill>
                <a:schemeClr val="tx1"/>
              </a:solidFill>
            </a:endParaRPr>
          </a:p>
          <a:p>
            <a:r>
              <a:rPr lang="en-AU" sz="5600" b="0" dirty="0">
                <a:solidFill>
                  <a:schemeClr val="tx1"/>
                </a:solidFill>
                <a:ea typeface="Times New Roman" panose="02020603050405020304" pitchFamily="18" charset="0"/>
                <a:cs typeface="Times New Roman" panose="02020603050405020304" pitchFamily="18" charset="0"/>
              </a:rPr>
              <a:t>Teams is the preference of the assessor’s organization.  In the past we had some restrictions over the use of Zoom due to security concerns and I am not sure if those are still in place because I haven’t been asked to use it.</a:t>
            </a:r>
          </a:p>
          <a:p>
            <a:pPr marL="0" indent="0">
              <a:buNone/>
            </a:pPr>
            <a:endParaRPr lang="en-GB" sz="5600" b="0" dirty="0">
              <a:solidFill>
                <a:schemeClr val="tx1"/>
              </a:solidFill>
            </a:endParaRPr>
          </a:p>
          <a:p>
            <a:endParaRPr lang="en-GB" sz="4800" b="0" dirty="0">
              <a:solidFill>
                <a:schemeClr val="tx1"/>
              </a:solidFill>
            </a:endParaRPr>
          </a:p>
          <a:p>
            <a:pPr marL="0" indent="0">
              <a:buNone/>
            </a:pPr>
            <a:br>
              <a:rPr lang="en-AU" sz="4800" b="0" dirty="0">
                <a:solidFill>
                  <a:schemeClr val="tx1"/>
                </a:solidFill>
                <a:ea typeface="Times New Roman" panose="02020603050405020304" pitchFamily="18" charset="0"/>
                <a:cs typeface="Times New Roman" panose="02020603050405020304" pitchFamily="18" charset="0"/>
              </a:rPr>
            </a:br>
            <a:endParaRPr lang="en-GB" sz="4800" b="0" dirty="0">
              <a:solidFill>
                <a:schemeClr val="tx1"/>
              </a:solidFill>
            </a:endParaRPr>
          </a:p>
        </p:txBody>
      </p:sp>
      <p:sp>
        <p:nvSpPr>
          <p:cNvPr id="4" name="Title 3"/>
          <p:cNvSpPr>
            <a:spLocks noGrp="1"/>
          </p:cNvSpPr>
          <p:nvPr>
            <p:ph type="title"/>
          </p:nvPr>
        </p:nvSpPr>
        <p:spPr>
          <a:xfrm>
            <a:off x="323528" y="187203"/>
            <a:ext cx="8568952" cy="577503"/>
          </a:xfrm>
        </p:spPr>
        <p:txBody>
          <a:bodyPr/>
          <a:lstStyle/>
          <a:p>
            <a:r>
              <a:rPr lang="en-GB" sz="1800" dirty="0"/>
              <a:t>Question 3: </a:t>
            </a:r>
            <a:r>
              <a:rPr lang="en-AU" sz="1800" dirty="0">
                <a:ea typeface="Calibri Light" panose="020F0302020204030204" pitchFamily="34" charset="0"/>
                <a:cs typeface="Times New Roman" panose="02020603050405020304" pitchFamily="18" charset="0"/>
              </a:rPr>
              <a:t>What IT tools were used during the remote assessments? (Zoom, GoToMeeting etc?) </a:t>
            </a:r>
            <a:r>
              <a:rPr lang="en-AU" sz="1400" dirty="0">
                <a:solidFill>
                  <a:srgbClr val="00B050"/>
                </a:solidFill>
                <a:ea typeface="Times New Roman" panose="02020603050405020304" pitchFamily="18" charset="0"/>
                <a:cs typeface="Times New Roman" panose="02020603050405020304" pitchFamily="18" charset="0"/>
              </a:rPr>
              <a:t>(Green text denotes a clear preference)</a:t>
            </a:r>
            <a:br>
              <a:rPr lang="en-AU" sz="1800" i="1" dirty="0">
                <a:latin typeface="Calibri Light" panose="020F0302020204030204" pitchFamily="34" charset="0"/>
                <a:ea typeface="Calibri Light" panose="020F0302020204030204" pitchFamily="34"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4</a:t>
            </a:fld>
            <a:endParaRPr lang="fr-CH" dirty="0"/>
          </a:p>
        </p:txBody>
      </p:sp>
    </p:spTree>
    <p:extLst>
      <p:ext uri="{BB962C8B-B14F-4D97-AF65-F5344CB8AC3E}">
        <p14:creationId xmlns:p14="http://schemas.microsoft.com/office/powerpoint/2010/main" val="42050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42800" y="1299268"/>
            <a:ext cx="8521688" cy="4794028"/>
          </a:xfrm>
        </p:spPr>
        <p:txBody>
          <a:bodyPr>
            <a:normAutofit/>
          </a:bodyPr>
          <a:lstStyle/>
          <a:p>
            <a:pPr marL="0" indent="0">
              <a:buNone/>
            </a:pPr>
            <a:r>
              <a:rPr lang="en-GB" sz="2000" dirty="0"/>
              <a:t>Responses with comments:</a:t>
            </a:r>
          </a:p>
          <a:p>
            <a:r>
              <a:rPr lang="en-GB" sz="1500" b="0" dirty="0">
                <a:solidFill>
                  <a:schemeClr val="tx1"/>
                </a:solidFill>
              </a:rPr>
              <a:t>Yes = 12, No = 0</a:t>
            </a:r>
          </a:p>
          <a:p>
            <a:r>
              <a:rPr lang="en-GB" sz="1500" b="0" dirty="0">
                <a:solidFill>
                  <a:schemeClr val="tx1"/>
                </a:solidFill>
              </a:rPr>
              <a:t>MS Teams worked perfect, GoToMeeting only used for 50% due to poor coms quality</a:t>
            </a:r>
          </a:p>
          <a:p>
            <a:r>
              <a:rPr lang="en-GB" sz="1500" b="0" dirty="0">
                <a:solidFill>
                  <a:schemeClr val="tx1"/>
                </a:solidFill>
              </a:rPr>
              <a:t>Both video and audio considering the scenario, tools supported as expected</a:t>
            </a:r>
          </a:p>
          <a:p>
            <a:r>
              <a:rPr lang="en-AU" sz="1500" b="0" kern="1800" dirty="0">
                <a:solidFill>
                  <a:schemeClr val="tx1"/>
                </a:solidFill>
                <a:ea typeface="Times New Roman" panose="02020603050405020304" pitchFamily="18" charset="0"/>
                <a:cs typeface="Times New Roman" panose="02020603050405020304" pitchFamily="18" charset="0"/>
              </a:rPr>
              <a:t>Tools are fine, issues are commonly related to limited bandwidth and related disturbances in communication (bad internet connection, occasional low resolution of video, interruptions/sudden disconnection etc.)</a:t>
            </a:r>
          </a:p>
          <a:p>
            <a:r>
              <a:rPr lang="en-AU" sz="1500" b="0" kern="1800" dirty="0">
                <a:solidFill>
                  <a:schemeClr val="tx1"/>
                </a:solidFill>
                <a:ea typeface="Times New Roman" panose="02020603050405020304" pitchFamily="18" charset="0"/>
                <a:cs typeface="Times New Roman" panose="02020603050405020304" pitchFamily="18" charset="0"/>
              </a:rPr>
              <a:t>Had to adjust to the time zone of the Body under assessment</a:t>
            </a:r>
          </a:p>
          <a:p>
            <a:r>
              <a:rPr lang="en-AU" sz="1500" b="0" kern="1800" dirty="0">
                <a:solidFill>
                  <a:schemeClr val="tx1"/>
                </a:solidFill>
                <a:ea typeface="Times New Roman" panose="02020603050405020304" pitchFamily="18" charset="0"/>
                <a:cs typeface="Times New Roman" panose="02020603050405020304" pitchFamily="18" charset="0"/>
              </a:rPr>
              <a:t>Not to the standard of an onsite assessment</a:t>
            </a:r>
          </a:p>
          <a:p>
            <a:r>
              <a:rPr lang="en-AU" sz="1500" b="0" dirty="0">
                <a:solidFill>
                  <a:schemeClr val="tx1"/>
                </a:solidFill>
                <a:ea typeface="SimSun" panose="02010600030101010101" pitchFamily="2" charset="-122"/>
                <a:cs typeface="Times New Roman" panose="02020603050405020304" pitchFamily="18" charset="0"/>
              </a:rPr>
              <a:t>Because of  the security control of the ExCB, the remote control function during assessment of IT tool does not work, which is beneficial for the efficiency of assessment.</a:t>
            </a:r>
          </a:p>
          <a:p>
            <a:r>
              <a:rPr lang="en-AU" sz="1500" b="0" dirty="0">
                <a:solidFill>
                  <a:schemeClr val="tx1"/>
                </a:solidFill>
                <a:ea typeface="Calibri Light" panose="020F0302020204030204" pitchFamily="34" charset="0"/>
                <a:cs typeface="Times New Roman" panose="02020603050405020304" pitchFamily="18" charset="0"/>
              </a:rPr>
              <a:t>Mostly they met the requirements, but close up examination of test equipment, focussing on small object and also far-away objects was not good. </a:t>
            </a:r>
          </a:p>
          <a:p>
            <a:r>
              <a:rPr lang="en-AU" sz="14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In general, yes, however, there were more difficulties to ensure clear understanding of the questions and responses for the audits conducted for Chinese bodies.</a:t>
            </a:r>
            <a:endParaRPr lang="en-AU" sz="14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AU" sz="1500" b="0" dirty="0">
              <a:solidFill>
                <a:schemeClr val="tx1"/>
              </a:solidFill>
              <a:ea typeface="Calibri Light" panose="020F0302020204030204" pitchFamily="34" charset="0"/>
              <a:cs typeface="Times New Roman" panose="02020603050405020304" pitchFamily="18" charset="0"/>
            </a:endParaRPr>
          </a:p>
          <a:p>
            <a:endParaRPr lang="en-AU" sz="1800" b="0" dirty="0">
              <a:latin typeface="Calibri" panose="020F0502020204030204" pitchFamily="34" charset="0"/>
              <a:ea typeface="SimSun" panose="02010600030101010101" pitchFamily="2" charset="-122"/>
              <a:cs typeface="Times New Roman" panose="02020603050405020304" pitchFamily="18" charset="0"/>
            </a:endParaRPr>
          </a:p>
          <a:p>
            <a:endParaRPr lang="en-AU" sz="1800" b="0" dirty="0">
              <a:solidFill>
                <a:schemeClr val="tx1"/>
              </a:solidFill>
              <a:ea typeface="Times New Roman" panose="02020603050405020304" pitchFamily="18" charset="0"/>
              <a:cs typeface="Times New Roman" panose="02020603050405020304" pitchFamily="18" charset="0"/>
            </a:endParaRPr>
          </a:p>
          <a:p>
            <a:endParaRPr lang="en-GB" sz="2000" dirty="0"/>
          </a:p>
        </p:txBody>
      </p:sp>
      <p:sp>
        <p:nvSpPr>
          <p:cNvPr id="4" name="Title 3"/>
          <p:cNvSpPr>
            <a:spLocks noGrp="1"/>
          </p:cNvSpPr>
          <p:nvPr>
            <p:ph type="title"/>
          </p:nvPr>
        </p:nvSpPr>
        <p:spPr>
          <a:xfrm>
            <a:off x="323528" y="332656"/>
            <a:ext cx="8640960" cy="1081248"/>
          </a:xfrm>
        </p:spPr>
        <p:txBody>
          <a:bodyPr/>
          <a:lstStyle/>
          <a:p>
            <a:r>
              <a:rPr lang="en-GB" sz="1800" dirty="0"/>
              <a:t>Question 6: </a:t>
            </a:r>
            <a:r>
              <a:rPr lang="en-AU" sz="1800" dirty="0">
                <a:ea typeface="Calibri Light" panose="020F0302020204030204" pitchFamily="34" charset="0"/>
                <a:cs typeface="Times New Roman" panose="02020603050405020304" pitchFamily="18" charset="0"/>
              </a:rPr>
              <a:t>Did the IT tools you had available to you to conduct a remote assessment meet the requirements to effectively communicate and interact with ExCB/</a:t>
            </a:r>
            <a:r>
              <a:rPr lang="en-AU" sz="1800" dirty="0" err="1">
                <a:ea typeface="Calibri Light" panose="020F0302020204030204" pitchFamily="34" charset="0"/>
                <a:cs typeface="Times New Roman" panose="02020603050405020304" pitchFamily="18" charset="0"/>
              </a:rPr>
              <a:t>ExTL</a:t>
            </a:r>
            <a:r>
              <a:rPr lang="en-AU" sz="1800" dirty="0">
                <a:ea typeface="Calibri Light" panose="020F0302020204030204" pitchFamily="34" charset="0"/>
                <a:cs typeface="Times New Roman" panose="02020603050405020304" pitchFamily="18" charset="0"/>
              </a:rPr>
              <a:t> or other IECEx scheme re-assessments?</a:t>
            </a:r>
            <a:br>
              <a:rPr lang="en-AU" sz="1800" i="1" dirty="0">
                <a:latin typeface="Calibri Light" panose="020F0302020204030204" pitchFamily="34" charset="0"/>
                <a:ea typeface="Calibri Light" panose="020F0302020204030204" pitchFamily="34"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5</a:t>
            </a:fld>
            <a:endParaRPr lang="fr-CH" dirty="0"/>
          </a:p>
        </p:txBody>
      </p:sp>
    </p:spTree>
    <p:extLst>
      <p:ext uri="{BB962C8B-B14F-4D97-AF65-F5344CB8AC3E}">
        <p14:creationId xmlns:p14="http://schemas.microsoft.com/office/powerpoint/2010/main" val="2319491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323528" y="1196752"/>
            <a:ext cx="8640960" cy="5330029"/>
          </a:xfrm>
        </p:spPr>
        <p:txBody>
          <a:bodyPr>
            <a:normAutofit fontScale="55000" lnSpcReduction="20000"/>
          </a:bodyPr>
          <a:lstStyle/>
          <a:p>
            <a:r>
              <a:rPr lang="en-GB" sz="2600" dirty="0"/>
              <a:t>Rating 2 </a:t>
            </a:r>
            <a:r>
              <a:rPr lang="en-GB" sz="2600" b="0" dirty="0"/>
              <a:t>= 3 responses</a:t>
            </a:r>
          </a:p>
          <a:p>
            <a:r>
              <a:rPr lang="en-GB" sz="2600" dirty="0"/>
              <a:t>Rating 4 </a:t>
            </a:r>
            <a:r>
              <a:rPr lang="en-GB" sz="2600" b="0" dirty="0"/>
              <a:t>= 1 response</a:t>
            </a:r>
          </a:p>
          <a:p>
            <a:r>
              <a:rPr lang="en-GB" sz="2600" dirty="0"/>
              <a:t>Rating 5 </a:t>
            </a:r>
            <a:r>
              <a:rPr lang="en-GB" sz="2600" b="0" dirty="0"/>
              <a:t>= 3 responses</a:t>
            </a:r>
          </a:p>
          <a:p>
            <a:r>
              <a:rPr lang="en-GB" sz="2600" dirty="0"/>
              <a:t>Rating 6 </a:t>
            </a:r>
            <a:r>
              <a:rPr lang="en-GB" sz="2600" b="0" dirty="0"/>
              <a:t>= 1 response</a:t>
            </a:r>
          </a:p>
          <a:p>
            <a:r>
              <a:rPr lang="en-GB" sz="2600" dirty="0"/>
              <a:t>*Rating 1 and 9 </a:t>
            </a:r>
            <a:r>
              <a:rPr lang="en-GB" sz="2600" b="0" dirty="0"/>
              <a:t>= 1 response (see comments)</a:t>
            </a:r>
          </a:p>
          <a:p>
            <a:r>
              <a:rPr lang="en-GB" sz="2600" dirty="0"/>
              <a:t>*Rating 3 and 6 </a:t>
            </a:r>
            <a:r>
              <a:rPr lang="en-GB" sz="2600" b="0" dirty="0"/>
              <a:t>= 1 response (see comments)</a:t>
            </a:r>
          </a:p>
          <a:p>
            <a:pPr marL="0" indent="0">
              <a:buNone/>
            </a:pPr>
            <a:endParaRPr lang="en-GB" sz="2200" dirty="0"/>
          </a:p>
          <a:p>
            <a:pPr marL="0" indent="0">
              <a:buNone/>
            </a:pPr>
            <a:r>
              <a:rPr lang="en-GB" sz="2500" dirty="0"/>
              <a:t>Comments:</a:t>
            </a:r>
          </a:p>
          <a:p>
            <a:r>
              <a:rPr lang="en-GB" sz="2500" b="0" dirty="0">
                <a:solidFill>
                  <a:schemeClr val="tx1"/>
                </a:solidFill>
              </a:rPr>
              <a:t>3 hours time difference, so easy to manage</a:t>
            </a:r>
          </a:p>
          <a:p>
            <a:r>
              <a:rPr lang="en-GB" sz="2500" b="0" dirty="0">
                <a:solidFill>
                  <a:schemeClr val="tx1"/>
                </a:solidFill>
              </a:rPr>
              <a:t>4 hours time difference, no issues</a:t>
            </a:r>
          </a:p>
          <a:p>
            <a:r>
              <a:rPr lang="en-AU" sz="2500" b="0" kern="1800" dirty="0">
                <a:solidFill>
                  <a:schemeClr val="tx1"/>
                </a:solidFill>
                <a:ea typeface="Times New Roman" panose="02020603050405020304" pitchFamily="18" charset="0"/>
                <a:cs typeface="Times New Roman" panose="02020603050405020304" pitchFamily="18" charset="0"/>
              </a:rPr>
              <a:t>Sure, had to adjust for the time zone sometimes (working during night, but this is something only flat earthers could avoid when working remotely</a:t>
            </a:r>
            <a:r>
              <a:rPr lang="en-AU" sz="2500" b="0" dirty="0">
                <a:solidFill>
                  <a:schemeClr val="tx1"/>
                </a:solidFill>
                <a:ea typeface="Times New Roman" panose="02020603050405020304" pitchFamily="18" charset="0"/>
                <a:cs typeface="Times New Roman" panose="02020603050405020304" pitchFamily="18" charset="0"/>
              </a:rPr>
              <a:t> </a:t>
            </a:r>
            <a:r>
              <a:rPr lang="en-AU" sz="2500" b="0" dirty="0">
                <a:solidFill>
                  <a:schemeClr val="tx1"/>
                </a:solidFill>
                <a:ea typeface="Times New Roman" panose="02020603050405020304" pitchFamily="18" charset="0"/>
                <a:cs typeface="Times New Roman" panose="02020603050405020304" pitchFamily="18" charset="0"/>
                <a:sym typeface="Segoe UI Emoji" panose="020B0502040204020203" pitchFamily="34" charset="0"/>
              </a:rPr>
              <a:t>😊</a:t>
            </a:r>
            <a:r>
              <a:rPr lang="en-AU" sz="2500" b="0" kern="1800" dirty="0">
                <a:solidFill>
                  <a:schemeClr val="tx1"/>
                </a:solidFill>
                <a:ea typeface="Times New Roman" panose="02020603050405020304" pitchFamily="18" charset="0"/>
                <a:cs typeface="Times New Roman" panose="02020603050405020304" pitchFamily="18" charset="0"/>
              </a:rPr>
              <a:t>)</a:t>
            </a:r>
          </a:p>
          <a:p>
            <a:r>
              <a:rPr lang="en-AU" sz="2500" b="0" kern="1800" dirty="0">
                <a:solidFill>
                  <a:schemeClr val="tx1"/>
                </a:solidFill>
                <a:ea typeface="Times New Roman" panose="02020603050405020304" pitchFamily="18" charset="0"/>
                <a:cs typeface="Times New Roman" panose="02020603050405020304" pitchFamily="18" charset="0"/>
              </a:rPr>
              <a:t>Similar amount of work on planning was required for a remote assessment as that for a face to face, especially for initial assessment for an applicant body</a:t>
            </a:r>
          </a:p>
          <a:p>
            <a:r>
              <a:rPr lang="en-AU" sz="2500" b="0" dirty="0">
                <a:solidFill>
                  <a:srgbClr val="000000"/>
                </a:solidFill>
                <a:ea typeface="Calibri Light" panose="020F0302020204030204" pitchFamily="34" charset="0"/>
                <a:cs typeface="Times New Roman" panose="02020603050405020304" pitchFamily="18" charset="0"/>
              </a:rPr>
              <a:t>Have always been able to find a time slot that is suitable for all parties provided shorter sessions are accepted</a:t>
            </a:r>
          </a:p>
          <a:p>
            <a:r>
              <a:rPr lang="en-AU" sz="2500" b="0" dirty="0">
                <a:solidFill>
                  <a:srgbClr val="333E48"/>
                </a:solidFill>
                <a:ea typeface="Calibri Light" panose="020F0302020204030204" pitchFamily="34" charset="0"/>
                <a:cs typeface="Times New Roman" panose="02020603050405020304" pitchFamily="18" charset="0"/>
              </a:rPr>
              <a:t>*1 for the actual planning as I always use the time zone of the party to be assessed.  9 for the impact on other parties such as the assessors and ATF associated </a:t>
            </a:r>
            <a:r>
              <a:rPr lang="en-AU" sz="2500" b="0" dirty="0" err="1">
                <a:solidFill>
                  <a:srgbClr val="333E48"/>
                </a:solidFill>
                <a:ea typeface="Calibri Light" panose="020F0302020204030204" pitchFamily="34" charset="0"/>
                <a:cs typeface="Times New Roman" panose="02020603050405020304" pitchFamily="18" charset="0"/>
              </a:rPr>
              <a:t>ExTL</a:t>
            </a:r>
            <a:r>
              <a:rPr lang="en-AU" sz="2500" b="0" dirty="0">
                <a:solidFill>
                  <a:srgbClr val="333E48"/>
                </a:solidFill>
                <a:ea typeface="Calibri Light" panose="020F0302020204030204" pitchFamily="34" charset="0"/>
                <a:cs typeface="Times New Roman" panose="02020603050405020304" pitchFamily="18" charset="0"/>
              </a:rPr>
              <a:t> personnel.</a:t>
            </a:r>
          </a:p>
          <a:p>
            <a:r>
              <a:rPr lang="en-AU" sz="2500" b="0" dirty="0">
                <a:solidFill>
                  <a:srgbClr val="333E48"/>
                </a:solidFill>
                <a:ea typeface="Calibri Light" panose="020F0302020204030204" pitchFamily="34" charset="0"/>
                <a:cs typeface="Times New Roman" panose="02020603050405020304" pitchFamily="18" charset="0"/>
              </a:rPr>
              <a:t>*3 for planning, 6 for execution</a:t>
            </a:r>
          </a:p>
          <a:p>
            <a:r>
              <a:rPr lang="en-AU" sz="2500" b="0" dirty="0">
                <a:solidFill>
                  <a:schemeClr val="tx1"/>
                </a:solidFill>
                <a:ea typeface="Times New Roman" panose="02020603050405020304" pitchFamily="18" charset="0"/>
                <a:cs typeface="Times New Roman" panose="02020603050405020304" pitchFamily="18" charset="0"/>
              </a:rPr>
              <a:t>The planning process was not difficult due to the fact that the biggest time difference was 2 hours but I found that we need more time to conduct the assessment correctly.</a:t>
            </a:r>
          </a:p>
          <a:p>
            <a:r>
              <a:rPr lang="en-AU" sz="2500" b="0" dirty="0">
                <a:solidFill>
                  <a:schemeClr val="tx1"/>
                </a:solidFill>
                <a:ea typeface="Times New Roman" panose="02020603050405020304" pitchFamily="18" charset="0"/>
                <a:cs typeface="Times New Roman" panose="02020603050405020304" pitchFamily="18" charset="0"/>
              </a:rPr>
              <a:t>The planning process took considerably more time for audits under IECEx OD 060, so I would </a:t>
            </a:r>
          </a:p>
          <a:p>
            <a:pPr marL="0" indent="0" defTabSz="361950">
              <a:buNone/>
            </a:pPr>
            <a:r>
              <a:rPr lang="en-AU" sz="2500" b="0" dirty="0">
                <a:solidFill>
                  <a:schemeClr val="tx1"/>
                </a:solidFill>
                <a:ea typeface="Times New Roman" panose="02020603050405020304" pitchFamily="18" charset="0"/>
                <a:cs typeface="Times New Roman" panose="02020603050405020304" pitchFamily="18" charset="0"/>
              </a:rPr>
              <a:t>	give it a 5.</a:t>
            </a:r>
          </a:p>
          <a:p>
            <a:endParaRPr lang="en-AU" sz="2200" dirty="0">
              <a:ea typeface="Times New Roman" panose="02020603050405020304" pitchFamily="18" charset="0"/>
              <a:cs typeface="Times New Roman" panose="02020603050405020304" pitchFamily="18" charset="0"/>
            </a:endParaRPr>
          </a:p>
          <a:p>
            <a:endParaRPr lang="en-AU" sz="180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800" b="0" dirty="0">
              <a:solidFill>
                <a:srgbClr val="333E48"/>
              </a:solidFill>
              <a:latin typeface="Arial" panose="020B0604020202020204" pitchFamily="34" charset="0"/>
              <a:ea typeface="Calibri Light" panose="020F0302020204030204" pitchFamily="34" charset="0"/>
              <a:cs typeface="Times New Roman" panose="02020603050405020304" pitchFamily="18" charset="0"/>
            </a:endParaRPr>
          </a:p>
          <a:p>
            <a:endParaRPr lang="en-AU" sz="1800" b="0" i="1" dirty="0">
              <a:solidFill>
                <a:srgbClr val="2F5496"/>
              </a:solidFill>
              <a:latin typeface="Calibri Light" panose="020F0302020204030204" pitchFamily="34" charset="0"/>
              <a:ea typeface="Calibri Light" panose="020F0302020204030204" pitchFamily="34" charset="0"/>
              <a:cs typeface="Times New Roman" panose="02020603050405020304" pitchFamily="18" charset="0"/>
            </a:endParaRPr>
          </a:p>
          <a:p>
            <a:endParaRPr lang="en-AU" sz="1800" b="0" dirty="0">
              <a:latin typeface="Calibri" panose="020F0502020204030204" pitchFamily="34" charset="0"/>
              <a:ea typeface="Times New Roman" panose="02020603050405020304" pitchFamily="18" charset="0"/>
              <a:cs typeface="Times New Roman" panose="02020603050405020304" pitchFamily="18" charset="0"/>
            </a:endParaRPr>
          </a:p>
          <a:p>
            <a:endParaRPr lang="en-AU" sz="1800" b="0" dirty="0">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p:txBody>
      </p:sp>
      <p:sp>
        <p:nvSpPr>
          <p:cNvPr id="4" name="Title 3"/>
          <p:cNvSpPr>
            <a:spLocks noGrp="1"/>
          </p:cNvSpPr>
          <p:nvPr>
            <p:ph type="title"/>
          </p:nvPr>
        </p:nvSpPr>
        <p:spPr>
          <a:xfrm>
            <a:off x="467544" y="187203"/>
            <a:ext cx="8496944" cy="1153567"/>
          </a:xfrm>
        </p:spPr>
        <p:txBody>
          <a:bodyPr/>
          <a:lstStyle/>
          <a:p>
            <a:r>
              <a:rPr lang="en-GB" sz="1800" dirty="0"/>
              <a:t>Question 7: </a:t>
            </a:r>
            <a:r>
              <a:rPr lang="en-AU" sz="1800" dirty="0">
                <a:ea typeface="Calibri Light" panose="020F0302020204030204" pitchFamily="34" charset="0"/>
                <a:cs typeface="Times New Roman" panose="02020603050405020304" pitchFamily="18" charset="0"/>
              </a:rPr>
              <a:t>Using a scale of 1 to 10 with 1 being easy and 10 difficult, how difficult was the planning process for the assessment considering time zones and time allocated for each of the remote re-assessment or surveillance interactions?  </a:t>
            </a:r>
            <a:br>
              <a:rPr lang="en-AU" sz="1800" i="1" dirty="0">
                <a:latin typeface="Calibri Light" panose="020F0302020204030204" pitchFamily="34" charset="0"/>
                <a:ea typeface="Calibri Light" panose="020F0302020204030204" pitchFamily="34"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6</a:t>
            </a:fld>
            <a:endParaRPr lang="fr-CH" dirty="0"/>
          </a:p>
        </p:txBody>
      </p:sp>
    </p:spTree>
    <p:extLst>
      <p:ext uri="{BB962C8B-B14F-4D97-AF65-F5344CB8AC3E}">
        <p14:creationId xmlns:p14="http://schemas.microsoft.com/office/powerpoint/2010/main" val="17933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179513" y="1602000"/>
            <a:ext cx="8784976" cy="4420800"/>
          </a:xfrm>
        </p:spPr>
        <p:txBody>
          <a:bodyPr>
            <a:normAutofit fontScale="85000" lnSpcReduction="20000"/>
          </a:bodyPr>
          <a:lstStyle/>
          <a:p>
            <a:r>
              <a:rPr lang="en-GB" sz="2000" dirty="0"/>
              <a:t>3 hours = 2</a:t>
            </a:r>
          </a:p>
          <a:p>
            <a:r>
              <a:rPr lang="en-GB" sz="2000" dirty="0">
                <a:solidFill>
                  <a:srgbClr val="00B050"/>
                </a:solidFill>
              </a:rPr>
              <a:t>4 hours = 7</a:t>
            </a:r>
          </a:p>
          <a:p>
            <a:r>
              <a:rPr lang="en-GB" sz="2000" dirty="0"/>
              <a:t>5-6 hours per session is helpful for completion = 1</a:t>
            </a:r>
          </a:p>
          <a:p>
            <a:r>
              <a:rPr lang="en-GB" sz="2000" dirty="0"/>
              <a:t>6 – 8 hours with lunch = 1</a:t>
            </a:r>
          </a:p>
          <a:p>
            <a:r>
              <a:rPr lang="en-GB" sz="2000" dirty="0"/>
              <a:t>Approx. 8 hours with appropriate breaks = 1</a:t>
            </a:r>
          </a:p>
          <a:p>
            <a:r>
              <a:rPr lang="en-GB" sz="2000" dirty="0"/>
              <a:t>Multiple 2-3 hrs sessions are better = 1</a:t>
            </a:r>
          </a:p>
          <a:p>
            <a:pPr marL="0" indent="0">
              <a:buNone/>
            </a:pPr>
            <a:endParaRPr lang="en-GB" sz="2000" dirty="0"/>
          </a:p>
          <a:p>
            <a:pPr marL="0" indent="0">
              <a:buNone/>
            </a:pPr>
            <a:r>
              <a:rPr lang="en-GB" sz="2000" b="0" dirty="0"/>
              <a:t>Comments:</a:t>
            </a:r>
          </a:p>
          <a:p>
            <a:r>
              <a:rPr lang="en-GB" sz="2000" b="0" dirty="0"/>
              <a:t>Not more than 4 hours. (with comfort breaks)</a:t>
            </a:r>
          </a:p>
          <a:p>
            <a:r>
              <a:rPr lang="en-GB" sz="2000" b="0" dirty="0"/>
              <a:t>4 hour, but if required 6 hour max. If more time required, split sessions</a:t>
            </a:r>
          </a:p>
          <a:p>
            <a:r>
              <a:rPr lang="en-GB" sz="2000" b="0" dirty="0"/>
              <a:t>Opportunities to reduce time, example do the close out meeting the next morning (their time). Then the reports can be prepared in a time suitable for the assessor.  Use online process to follow up where there have been a lot of issues raised. This session can be shorter. So, there is no ideal duration.  It needs to be flexible to meet the preferences of all parties involved.</a:t>
            </a:r>
          </a:p>
          <a:p>
            <a:r>
              <a:rPr lang="en-GB" sz="2000" b="0" dirty="0"/>
              <a:t>3 hours per session, although 2 is the limit when focus becomes difficult</a:t>
            </a:r>
          </a:p>
          <a:p>
            <a:pPr marL="0" indent="0">
              <a:buNone/>
            </a:pPr>
            <a:endParaRPr lang="en-GB" sz="2000" b="0" dirty="0"/>
          </a:p>
        </p:txBody>
      </p:sp>
      <p:sp>
        <p:nvSpPr>
          <p:cNvPr id="4" name="Title 3"/>
          <p:cNvSpPr>
            <a:spLocks noGrp="1"/>
          </p:cNvSpPr>
          <p:nvPr>
            <p:ph type="title"/>
          </p:nvPr>
        </p:nvSpPr>
        <p:spPr>
          <a:xfrm>
            <a:off x="323528" y="281658"/>
            <a:ext cx="8712968" cy="1153567"/>
          </a:xfrm>
        </p:spPr>
        <p:txBody>
          <a:bodyPr/>
          <a:lstStyle/>
          <a:p>
            <a:r>
              <a:rPr lang="en-GB" sz="1800" dirty="0"/>
              <a:t>Question 8: </a:t>
            </a:r>
            <a:r>
              <a:rPr lang="en-AU" sz="1800" dirty="0">
                <a:ea typeface="Calibri Light" panose="020F0302020204030204" pitchFamily="34" charset="0"/>
                <a:cs typeface="Times New Roman" panose="02020603050405020304" pitchFamily="18" charset="0"/>
              </a:rPr>
              <a:t>What do you recommend the maximum or ideal remote re-assessment session and surveillance assessment duration in hours per session, considering the assessment may require numerous sessions to complete? </a:t>
            </a:r>
            <a:r>
              <a:rPr lang="en-AU" sz="1400" dirty="0">
                <a:solidFill>
                  <a:srgbClr val="00B050"/>
                </a:solidFill>
                <a:ea typeface="Times New Roman" panose="02020603050405020304" pitchFamily="18" charset="0"/>
                <a:cs typeface="Times New Roman" panose="02020603050405020304" pitchFamily="18" charset="0"/>
              </a:rPr>
              <a:t>(Green text denotes a clear preference)</a:t>
            </a:r>
            <a:r>
              <a:rPr lang="en-AU" sz="1400" dirty="0">
                <a:solidFill>
                  <a:srgbClr val="00B050"/>
                </a:solidFill>
                <a:ea typeface="Calibri Light" panose="020F0302020204030204" pitchFamily="34" charset="0"/>
                <a:cs typeface="Times New Roman" panose="02020603050405020304" pitchFamily="18" charset="0"/>
              </a:rPr>
              <a:t> </a:t>
            </a:r>
            <a:br>
              <a:rPr lang="en-AU" sz="1800" i="1" dirty="0">
                <a:solidFill>
                  <a:srgbClr val="2F5496"/>
                </a:solidFill>
                <a:latin typeface="Calibri Light" panose="020F0302020204030204" pitchFamily="34" charset="0"/>
                <a:ea typeface="Calibri Light" panose="020F0302020204030204" pitchFamily="34"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7</a:t>
            </a:fld>
            <a:endParaRPr lang="fr-CH" dirty="0"/>
          </a:p>
        </p:txBody>
      </p:sp>
    </p:spTree>
    <p:extLst>
      <p:ext uri="{BB962C8B-B14F-4D97-AF65-F5344CB8AC3E}">
        <p14:creationId xmlns:p14="http://schemas.microsoft.com/office/powerpoint/2010/main" val="129422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a:xfrm>
            <a:off x="442800" y="1628800"/>
            <a:ext cx="8280920" cy="4420800"/>
          </a:xfrm>
        </p:spPr>
        <p:txBody>
          <a:bodyPr>
            <a:normAutofit/>
          </a:bodyPr>
          <a:lstStyle/>
          <a:p>
            <a:r>
              <a:rPr lang="en-GB" sz="2000" dirty="0"/>
              <a:t>Initial			= 9 </a:t>
            </a:r>
          </a:p>
          <a:p>
            <a:r>
              <a:rPr lang="en-GB" sz="2000" dirty="0"/>
              <a:t>Surveillance		= 9</a:t>
            </a:r>
          </a:p>
          <a:p>
            <a:r>
              <a:rPr lang="en-GB" sz="2000" dirty="0"/>
              <a:t>Re-assessment		= 17 </a:t>
            </a:r>
          </a:p>
          <a:p>
            <a:r>
              <a:rPr lang="en-GB" sz="2000" dirty="0"/>
              <a:t>Mid-term assessment	= 9</a:t>
            </a:r>
          </a:p>
          <a:p>
            <a:r>
              <a:rPr lang="en-GB" sz="2000" dirty="0"/>
              <a:t>Scope extension		= 11 (most combined with above)</a:t>
            </a:r>
          </a:p>
          <a:p>
            <a:pPr marL="0" indent="0">
              <a:buNone/>
            </a:pPr>
            <a:r>
              <a:rPr lang="en-GB" sz="2000" dirty="0"/>
              <a:t>(note if combined with one of the above)</a:t>
            </a:r>
          </a:p>
          <a:p>
            <a:r>
              <a:rPr lang="en-GB" sz="2000" i="1" dirty="0"/>
              <a:t>Pre-assessment		</a:t>
            </a:r>
            <a:r>
              <a:rPr lang="en-GB" sz="2000" dirty="0"/>
              <a:t>= 2</a:t>
            </a:r>
          </a:p>
          <a:p>
            <a:pPr marL="0" indent="0">
              <a:buNone/>
            </a:pPr>
            <a:endParaRPr lang="en-GB" sz="2000" dirty="0"/>
          </a:p>
          <a:p>
            <a:pPr marL="0" indent="0">
              <a:buNone/>
            </a:pPr>
            <a:r>
              <a:rPr lang="en-GB" sz="2000" dirty="0"/>
              <a:t>Other: 1 as a body being peer re-assessment</a:t>
            </a:r>
          </a:p>
        </p:txBody>
      </p:sp>
      <p:sp>
        <p:nvSpPr>
          <p:cNvPr id="4" name="Title 3"/>
          <p:cNvSpPr>
            <a:spLocks noGrp="1"/>
          </p:cNvSpPr>
          <p:nvPr>
            <p:ph type="title"/>
          </p:nvPr>
        </p:nvSpPr>
        <p:spPr/>
        <p:txBody>
          <a:bodyPr/>
          <a:lstStyle/>
          <a:p>
            <a:r>
              <a:rPr lang="en-GB" sz="1800" dirty="0"/>
              <a:t>Question 9: </a:t>
            </a:r>
            <a:r>
              <a:rPr lang="en-AU" sz="1800" dirty="0">
                <a:ea typeface="Times New Roman" panose="02020603050405020304" pitchFamily="18" charset="0"/>
                <a:cs typeface="Times New Roman" panose="02020603050405020304" pitchFamily="18" charset="0"/>
              </a:rPr>
              <a:t>How many remote assessments did you perform or were involved with under each of the IECEx Schemes? Specify against each type:</a:t>
            </a:r>
            <a:br>
              <a:rPr lang="en-AU" sz="1800" dirty="0">
                <a:latin typeface="Calibri" panose="020F0502020204030204" pitchFamily="34" charset="0"/>
                <a:ea typeface="Times New Roman" panose="02020603050405020304" pitchFamily="18" charset="0"/>
                <a:cs typeface="Times New Roman" panose="02020603050405020304" pitchFamily="18" charset="0"/>
              </a:rPr>
            </a:br>
            <a:endParaRPr lang="en-GB" sz="1800" dirty="0"/>
          </a:p>
        </p:txBody>
      </p:sp>
      <p:sp>
        <p:nvSpPr>
          <p:cNvPr id="5" name="Slide Number Placeholder 4"/>
          <p:cNvSpPr>
            <a:spLocks noGrp="1"/>
          </p:cNvSpPr>
          <p:nvPr>
            <p:ph type="sldNum" sz="quarter" idx="4"/>
          </p:nvPr>
        </p:nvSpPr>
        <p:spPr/>
        <p:txBody>
          <a:bodyPr/>
          <a:lstStyle/>
          <a:p>
            <a:fld id="{C2B32AA8-9B4E-4D53-AE6E-350E87BFFB19}" type="slidenum">
              <a:rPr lang="fr-CH" smtClean="0"/>
              <a:pPr/>
              <a:t>8</a:t>
            </a:fld>
            <a:endParaRPr lang="fr-CH" dirty="0"/>
          </a:p>
        </p:txBody>
      </p:sp>
    </p:spTree>
    <p:extLst>
      <p:ext uri="{BB962C8B-B14F-4D97-AF65-F5344CB8AC3E}">
        <p14:creationId xmlns:p14="http://schemas.microsoft.com/office/powerpoint/2010/main" val="299441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78221"/>
            <a:ext cx="8712968" cy="933778"/>
          </a:xfrm>
        </p:spPr>
        <p:txBody>
          <a:bodyPr/>
          <a:lstStyle/>
          <a:p>
            <a:r>
              <a:rPr lang="en-GB" sz="1800" dirty="0"/>
              <a:t>Question 10: </a:t>
            </a:r>
            <a:r>
              <a:rPr lang="en-AU" sz="1800" dirty="0">
                <a:ea typeface="Times New Roman" panose="02020603050405020304" pitchFamily="18" charset="0"/>
              </a:rPr>
              <a:t>Which types of assessments and re-assessments could be managed remotely when pandemic restrictions are lifted and international resumes? (click the appropriate boxes)	</a:t>
            </a:r>
            <a:endParaRPr lang="en-GB" sz="1800" dirty="0"/>
          </a:p>
        </p:txBody>
      </p:sp>
      <p:sp>
        <p:nvSpPr>
          <p:cNvPr id="4" name="Slide Number Placeholder 3"/>
          <p:cNvSpPr>
            <a:spLocks noGrp="1"/>
          </p:cNvSpPr>
          <p:nvPr>
            <p:ph type="sldNum" sz="quarter" idx="4"/>
          </p:nvPr>
        </p:nvSpPr>
        <p:spPr/>
        <p:txBody>
          <a:bodyPr/>
          <a:lstStyle/>
          <a:p>
            <a:fld id="{C2B32AA8-9B4E-4D53-AE6E-350E87BFFB19}" type="slidenum">
              <a:rPr lang="fr-CH" smtClean="0"/>
              <a:pPr/>
              <a:t>9</a:t>
            </a:fld>
            <a:endParaRPr lang="fr-CH" dirty="0"/>
          </a:p>
        </p:txBody>
      </p:sp>
      <p:graphicFrame>
        <p:nvGraphicFramePr>
          <p:cNvPr id="5" name="Table 4">
            <a:extLst>
              <a:ext uri="{FF2B5EF4-FFF2-40B4-BE49-F238E27FC236}">
                <a16:creationId xmlns:a16="http://schemas.microsoft.com/office/drawing/2014/main" id="{6FC9075A-2C14-4681-AC56-F6CF836D7D6C}"/>
              </a:ext>
            </a:extLst>
          </p:cNvPr>
          <p:cNvGraphicFramePr>
            <a:graphicFrameLocks noGrp="1"/>
          </p:cNvGraphicFramePr>
          <p:nvPr>
            <p:extLst>
              <p:ext uri="{D42A27DB-BD31-4B8C-83A1-F6EECF244321}">
                <p14:modId xmlns:p14="http://schemas.microsoft.com/office/powerpoint/2010/main" val="2441765637"/>
              </p:ext>
            </p:extLst>
          </p:nvPr>
        </p:nvGraphicFramePr>
        <p:xfrm>
          <a:off x="215516" y="991223"/>
          <a:ext cx="8712968" cy="5149784"/>
        </p:xfrm>
        <a:graphic>
          <a:graphicData uri="http://schemas.openxmlformats.org/drawingml/2006/table">
            <a:tbl>
              <a:tblPr firstRow="1" firstCol="1" bandRow="1"/>
              <a:tblGrid>
                <a:gridCol w="2652067">
                  <a:extLst>
                    <a:ext uri="{9D8B030D-6E8A-4147-A177-3AD203B41FA5}">
                      <a16:colId xmlns:a16="http://schemas.microsoft.com/office/drawing/2014/main" val="2556856591"/>
                    </a:ext>
                  </a:extLst>
                </a:gridCol>
                <a:gridCol w="1439694">
                  <a:extLst>
                    <a:ext uri="{9D8B030D-6E8A-4147-A177-3AD203B41FA5}">
                      <a16:colId xmlns:a16="http://schemas.microsoft.com/office/drawing/2014/main" val="260088260"/>
                    </a:ext>
                  </a:extLst>
                </a:gridCol>
                <a:gridCol w="1439694">
                  <a:extLst>
                    <a:ext uri="{9D8B030D-6E8A-4147-A177-3AD203B41FA5}">
                      <a16:colId xmlns:a16="http://schemas.microsoft.com/office/drawing/2014/main" val="197578607"/>
                    </a:ext>
                  </a:extLst>
                </a:gridCol>
                <a:gridCol w="3181513">
                  <a:extLst>
                    <a:ext uri="{9D8B030D-6E8A-4147-A177-3AD203B41FA5}">
                      <a16:colId xmlns:a16="http://schemas.microsoft.com/office/drawing/2014/main" val="2682427434"/>
                    </a:ext>
                  </a:extLst>
                </a:gridCol>
              </a:tblGrid>
              <a:tr h="420380">
                <a:tc>
                  <a:txBody>
                    <a:bodyPr/>
                    <a:lstStyle/>
                    <a:p>
                      <a:pPr marL="0" marR="0">
                        <a:lnSpc>
                          <a:spcPct val="107000"/>
                        </a:lnSpc>
                        <a:spcBef>
                          <a:spcPts val="0"/>
                        </a:spcBef>
                        <a:spcAft>
                          <a:spcPts val="0"/>
                        </a:spcAft>
                      </a:pPr>
                      <a:r>
                        <a:rPr lang="en-AU"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recommended</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Recommended (remote) post OD 060</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1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Results Summary </a:t>
                      </a: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(Green Text denotes a clear preference)</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89531814"/>
                  </a:ext>
                </a:extLst>
              </a:tr>
              <a:tr h="369165">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(all schemes)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8</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3</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5942251"/>
                  </a:ext>
                </a:extLst>
              </a:tr>
              <a:tr h="401570">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Applicant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ATFs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10</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1 (see note)</a:t>
                      </a:r>
                      <a:endParaRPr lang="en-A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722825"/>
                  </a:ext>
                </a:extLst>
              </a:tr>
              <a:tr h="439808">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Re-assessments of Equipment Scheme</a:t>
                      </a:r>
                      <a:r>
                        <a:rPr lang="en-AU"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Not recommended = 6</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6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495682"/>
                  </a:ext>
                </a:extLst>
              </a:tr>
              <a:tr h="454766">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 of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7 </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4 (see notes)</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6188836"/>
                  </a:ext>
                </a:extLst>
              </a:tr>
              <a:tr h="427687">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Equipment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Not recommended = 2 (see comment)</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10 </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48288"/>
                  </a:ext>
                </a:extLst>
              </a:tr>
              <a:tr h="422195">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 Not recommended = 3</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8</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507432"/>
                  </a:ext>
                </a:extLst>
              </a:tr>
              <a:tr h="466197">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Mid-Term assessments for Equipment Scheme, ExCB and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ExTLs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MS Gothic" panose="020B0609070205080204" pitchFamily="49" charset="-128"/>
                          <a:ea typeface="Times New Roman" panose="02020603050405020304" pitchFamily="18" charset="0"/>
                          <a:cs typeface="Arial" panose="020B0604020202020204"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Not recommended = 2</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10</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541925"/>
                  </a:ext>
                </a:extLst>
              </a:tr>
              <a:tr h="407752">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 of the Certified Services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MS Gothic" panose="020B0609070205080204" pitchFamily="49" charset="-128"/>
                          <a:ea typeface="Times New Roman" panose="02020603050405020304" pitchFamily="18" charset="0"/>
                          <a:cs typeface="Arial" panose="020B0604020202020204"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7</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4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722778"/>
                  </a:ext>
                </a:extLst>
              </a:tr>
              <a:tr h="428996">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the Certified Services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 Not recommended = 1 (see comment)</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10</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463573"/>
                  </a:ext>
                </a:extLst>
              </a:tr>
              <a:tr h="449376">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Re-assessment of the Personnel Competencies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Not recommended = 7</a:t>
                      </a:r>
                    </a:p>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Recommended =  2 </a:t>
                      </a:r>
                      <a:endParaRPr lang="en-AU"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088271"/>
                  </a:ext>
                </a:extLst>
              </a:tr>
              <a:tr h="395250">
                <a:tc>
                  <a:txBody>
                    <a:bodyPr/>
                    <a:lstStyle/>
                    <a:p>
                      <a:pPr marL="0" marR="0">
                        <a:lnSpc>
                          <a:spcPct val="107000"/>
                        </a:lnSpc>
                        <a:spcBef>
                          <a:spcPts val="0"/>
                        </a:spcBef>
                        <a:spcAft>
                          <a:spcPts val="0"/>
                        </a:spcAft>
                      </a:pPr>
                      <a:r>
                        <a:rPr lang="en-AU"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Surveillance of the Personnel Competencies Scheme </a:t>
                      </a:r>
                      <a:r>
                        <a:rPr lang="en-AU"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ExCBs</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AU" sz="9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9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0"/>
                        </a:spcBef>
                        <a:spcAft>
                          <a:spcPts val="0"/>
                        </a:spcAft>
                      </a:pPr>
                      <a:r>
                        <a:rPr lang="en-AU" sz="70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AU" sz="700" dirty="0">
                          <a:effectLst/>
                          <a:latin typeface="Segoe UI Symbol" panose="020B0502040204020203" pitchFamily="34" charset="0"/>
                          <a:ea typeface="MS Gothic" panose="020B0609070205080204" pitchFamily="49" charset="-128"/>
                          <a:cs typeface="Segoe UI Symbol" panose="020B0502040204020203" pitchFamily="34" charset="0"/>
                        </a:rPr>
                        <a:t>☐</a:t>
                      </a:r>
                      <a:endParaRPr lang="en-AU"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AU" sz="1000" b="1" dirty="0">
                          <a:effectLst/>
                          <a:latin typeface="Arial" panose="020B0604020202020204" pitchFamily="34" charset="0"/>
                          <a:ea typeface="Times New Roman" panose="02020603050405020304" pitchFamily="18" charset="0"/>
                          <a:cs typeface="Times New Roman" panose="02020603050405020304" pitchFamily="18" charset="0"/>
                        </a:rPr>
                        <a:t> Not recommended = 2 (see comments)</a:t>
                      </a:r>
                    </a:p>
                    <a:p>
                      <a:pPr marL="0" marR="0" algn="ctr">
                        <a:lnSpc>
                          <a:spcPct val="107000"/>
                        </a:lnSpc>
                        <a:spcBef>
                          <a:spcPts val="0"/>
                        </a:spcBef>
                        <a:spcAft>
                          <a:spcPts val="0"/>
                        </a:spcAft>
                      </a:pPr>
                      <a:r>
                        <a:rPr lang="en-AU" sz="1000" b="1"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Recommended =  8</a:t>
                      </a:r>
                      <a:endParaRPr lang="en-AU" sz="10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6439" marR="464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748897"/>
                  </a:ext>
                </a:extLst>
              </a:tr>
            </a:tbl>
          </a:graphicData>
        </a:graphic>
      </p:graphicFrame>
    </p:spTree>
    <p:extLst>
      <p:ext uri="{BB962C8B-B14F-4D97-AF65-F5344CB8AC3E}">
        <p14:creationId xmlns:p14="http://schemas.microsoft.com/office/powerpoint/2010/main" val="3030185001"/>
      </p:ext>
    </p:extLst>
  </p:cSld>
  <p:clrMapOvr>
    <a:masterClrMapping/>
  </p:clrMapOvr>
</p:sld>
</file>

<file path=ppt/theme/theme1.xml><?xml version="1.0" encoding="utf-8"?>
<a:theme xmlns:a="http://schemas.openxmlformats.org/drawingml/2006/main" name="Presentation IECRE 2019_16x9">
  <a:themeElements>
    <a:clrScheme name="IEC-Jael">
      <a:dk1>
        <a:sysClr val="windowText" lastClr="000000"/>
      </a:dk1>
      <a:lt1>
        <a:sysClr val="window" lastClr="FFFFFF"/>
      </a:lt1>
      <a:dk2>
        <a:srgbClr val="1F497D"/>
      </a:dk2>
      <a:lt2>
        <a:srgbClr val="EEECE1"/>
      </a:lt2>
      <a:accent1>
        <a:srgbClr val="9BBB59"/>
      </a:accent1>
      <a:accent2>
        <a:srgbClr val="002060"/>
      </a:accent2>
      <a:accent3>
        <a:srgbClr val="FFFF00"/>
      </a:accent3>
      <a:accent4>
        <a:srgbClr val="003300"/>
      </a:accent4>
      <a:accent5>
        <a:srgbClr val="FFFFFF"/>
      </a:accent5>
      <a:accent6>
        <a:srgbClr val="9966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IECEx 2021.pptx" id="{56D523B7-595E-4E8C-AB91-1B71A27EDCD1}" vid="{EB027F39-657C-4C5E-81CE-CF848534E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5FBED814CC6C4393EDC1E65CB80B78" ma:contentTypeVersion="10" ma:contentTypeDescription="Create a new document." ma:contentTypeScope="" ma:versionID="f874878994e5948360d18ce509a34e55">
  <xsd:schema xmlns:xsd="http://www.w3.org/2001/XMLSchema" xmlns:xs="http://www.w3.org/2001/XMLSchema" xmlns:p="http://schemas.microsoft.com/office/2006/metadata/properties" xmlns:ns3="f1a377dc-afb8-403b-a51d-1cfadd9adcd0" targetNamespace="http://schemas.microsoft.com/office/2006/metadata/properties" ma:root="true" ma:fieldsID="1b50c9961f842c34c68b5286009136f0" ns3:_="">
    <xsd:import namespace="f1a377dc-afb8-403b-a51d-1cfadd9adcd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377dc-afb8-403b-a51d-1cfadd9adc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3386B8-5CA9-4873-AFB9-B7C0AB03EFA3}">
  <ds:schemaRefs>
    <ds:schemaRef ds:uri="http://schemas.microsoft.com/sharepoint/v3/contenttype/forms"/>
  </ds:schemaRefs>
</ds:datastoreItem>
</file>

<file path=customXml/itemProps2.xml><?xml version="1.0" encoding="utf-8"?>
<ds:datastoreItem xmlns:ds="http://schemas.openxmlformats.org/officeDocument/2006/customXml" ds:itemID="{D299D477-5DD6-44C1-859F-35FE07141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377dc-afb8-403b-a51d-1cfadd9ad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BFBCF1-7381-4C02-9591-DD0B309289C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Presentation IECEx 2021</Template>
  <TotalTime>1235</TotalTime>
  <Words>5417</Words>
  <Application>Microsoft Office PowerPoint</Application>
  <PresentationFormat>On-screen Show (4:3)</PresentationFormat>
  <Paragraphs>420</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MS Gothic</vt:lpstr>
      <vt:lpstr>Arial</vt:lpstr>
      <vt:lpstr>Arial</vt:lpstr>
      <vt:lpstr>Calibri</vt:lpstr>
      <vt:lpstr>Calibri Light</vt:lpstr>
      <vt:lpstr>Segoe UI Symbol</vt:lpstr>
      <vt:lpstr>Symbol</vt:lpstr>
      <vt:lpstr>Wingdings</vt:lpstr>
      <vt:lpstr>Presentation IECRE 2019_16x9</vt:lpstr>
      <vt:lpstr>IECEx Assessor Survey – Remote Assessments</vt:lpstr>
      <vt:lpstr>IECEx Assessor Survey – Remote Assessments - lessons learned objectives</vt:lpstr>
      <vt:lpstr>Question 1: Were you provided with sufficient information from the IECEx Secretariat during the preparation of the peer assessment?</vt:lpstr>
      <vt:lpstr>Question 3: What IT tools were used during the remote assessments? (Zoom, GoToMeeting etc?) (Green text denotes a clear preference) </vt:lpstr>
      <vt:lpstr>Question 6: Did the IT tools you had available to you to conduct a remote assessment meet the requirements to effectively communicate and interact with ExCB/ExTL or other IECEx scheme re-assessments? </vt:lpstr>
      <vt:lpstr>Question 7: Using a scale of 1 to 10 with 1 being easy and 10 difficult, how difficult was the planning process for the assessment considering time zones and time allocated for each of the remote re-assessment or surveillance interactions?   </vt:lpstr>
      <vt:lpstr>Question 8: What do you recommend the maximum or ideal remote re-assessment session and surveillance assessment duration in hours per session, considering the assessment may require numerous sessions to complete? (Green text denotes a clear preference)  </vt:lpstr>
      <vt:lpstr>Question 9: How many remote assessments did you perform or were involved with under each of the IECEx Schemes? Specify against each type: </vt:lpstr>
      <vt:lpstr>Question 10: Which types of assessments and re-assessments could be managed remotely when pandemic restrictions are lifted and international resumes? (click the appropriate boxes) </vt:lpstr>
      <vt:lpstr>Comments from question 10</vt:lpstr>
      <vt:lpstr>Comments from question 10  Continued - 1</vt:lpstr>
      <vt:lpstr>Question 11: List what worked well during the remote assessment/surveillance process?   </vt:lpstr>
      <vt:lpstr>Question 12: List what were the challenges or difficulty of conducting a remote assessment/surveillance were?   </vt:lpstr>
      <vt:lpstr>Question 12: List what were the challenges or difficulty of conducting a remote assessment/surveillance were?  Continued - 1 </vt:lpstr>
      <vt:lpstr>Question 13: Do you have any suggestions for improvements that you would like to share with ExAG?    </vt:lpstr>
      <vt:lpstr>Question 13: Continued - 1 </vt:lpstr>
      <vt:lpstr>Question 13: Continued - 2 </vt:lpstr>
      <vt:lpstr>Question 14: Although the cost of air travel was nil, the remote assessment process may have introduced other tasks that required additional hours to complete the assessment.  Please list the additional tasks and an estimate re-assessment time for various scenarios when conducting a remote re-assessment versus a face to face re-assessment?    </vt:lpstr>
      <vt:lpstr>Question 14: Although the cost of air travel was nil, the remote assessment process may have introduced other tasks that required additional hours to complete the assessment.  Please list the additional tasks and an estimate re-assessment time for various scenarios when conducting a remote re-assessment versus a face to face re-assessment? Continued - 1   </vt:lpstr>
      <vt:lpstr>Question 15: Please provide any other comments or recommendation in regards to remote assessments?</vt:lpstr>
      <vt:lpstr>Question 15: Please provide any other comments or recommendation in regards to remote assessments?  Continued - 1 </vt:lpstr>
      <vt:lpstr>Results Summary</vt:lpstr>
      <vt:lpstr>Thank you!</vt:lpstr>
    </vt:vector>
  </TitlesOfParts>
  <Company>International Electrotechnical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IECEx Assessor Survey – Remote Assessments</dc:title>
  <dc:creator>Mike Roy</dc:creator>
  <cp:lastModifiedBy>Mike Roy</cp:lastModifiedBy>
  <cp:revision>74</cp:revision>
  <dcterms:created xsi:type="dcterms:W3CDTF">2021-07-02T05:05:25Z</dcterms:created>
  <dcterms:modified xsi:type="dcterms:W3CDTF">2021-07-29T00:08:03Z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0x0101005B5FBED814CC6C4393EDC1E65CB80B78</vt:lpwstr>
  </property>
</Properties>
</file>