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770A3-17EC-4699-B2AE-604060A03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0CAF0-1584-4C21-A010-8D40CC1A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01842-7D87-4D75-93E7-EF0E94ACF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0E83-164A-4185-A724-E76B3C435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DAEED-4D0D-49C7-89B4-23C655D6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07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A587-54E4-43B0-91FC-F415A14AB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0A032-4875-47C0-93F3-D33688B19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94EC3-E91D-47AC-90E5-2175AAF71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A9435-8A16-4232-8663-AA10E6A09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C272E-02B1-47A1-BBC6-5FC399D1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435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89BE12-7DEC-45AB-AED1-FF1E722220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A073E-1072-4742-B009-B2D240CAB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96BFD-449F-4EC7-B446-6C00FCB0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55C75-7926-4F4B-AFCE-6D6AB32B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8BB1D-DE29-4251-B4D5-39D6197A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863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8699-7919-4C9A-A6C5-D17C33B2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4F136-4801-45A4-A480-7DD0CD3BD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43076-2525-40D0-9AED-729914D8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0D15F-CF28-4787-B7A1-E10903DE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BF91F-5DA0-4387-85D0-1B844EA3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197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42018-B175-4508-9A04-2F61694D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D7F9F-C996-4A85-98F6-52958CC63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B1CC-CE68-4A28-B1E7-80E1EEBB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E4324-D2EC-49E3-BB39-18FA8318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CDC99-48ED-4EFA-B763-F979509F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100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E4DC-0B64-4CD8-A072-B19B39CFF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871AF-43BE-40C1-A58F-D75ECC9E6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DEB13-13D9-4A95-AFAE-47514FA0D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9281F-54B7-4E2D-A53B-F731FC8A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96B3C-014A-4E3B-831C-7DC9FA84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ECB92-E93E-49E6-B352-D8A23E2C3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2262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C5A8E-613D-43E7-84D0-D81F03B3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4E20E-2870-458D-8A80-2BE2DA932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52A3D-AB9A-4DB7-84B6-1340C8021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D82EB-6205-4C39-ADB4-E8D8EAA2B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78291-599A-43AD-8BC4-527851298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8315C9-CF9A-4160-BD9B-37F66B097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A70A8F-3E33-4DA1-9207-1FF7F71E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EA8529-B451-42FC-8DD6-C4C192C2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797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22950-8703-4DD2-98E3-DBFA14E61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415F8D-4264-4D8B-B023-01FAB4EE9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EA0504-8A0A-445A-BE23-E1292FA1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5824F-0252-4515-948B-08DE027FF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95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D980E8-983F-4AD6-B41F-AE62ACE6F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970B05-9E77-4DA0-BA3E-F4F100E68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F9BD4-22F4-4FD3-9308-2786964E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42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18FB-5A93-4F12-B631-0EF55539A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36D40-3F6D-4451-9895-A66A6A576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804F60-BBAC-4277-8D73-3198324D5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ADEFE-0A9A-41E6-86C6-27650D33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D4FC5-EA74-40D6-A655-DA0571B6D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FB401-A2DF-40E9-9468-610775EA3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237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A97B8-2A38-404E-B9D2-70CEAD88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C18FD5-BEF5-4EC3-93C6-2E3B997F2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4F134-83A8-4FAB-AE86-41F18B155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6FBBA-22D1-41E3-983B-BD09BF19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839EA-0395-4A2D-8F7C-87C8D2EC1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ECA7A-23E9-4171-80DF-D775B175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04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A03B51-C954-4A9C-A9BD-C95508327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55D2A-3CE7-4D58-BC70-693910A5A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1572E-A560-41EE-99D4-49FF1CFFE4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1C09F-C22C-421E-B0FC-38438E775B89}" type="datetimeFigureOut">
              <a:rPr lang="en-AU" smtClean="0"/>
              <a:t>1/09/2021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2F797-5DD2-4D40-88F5-6EE848BF0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2D3-A4A3-4CBE-A0AD-AD9ECE37A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590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53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C20040-F9FA-48A2-B772-8A0AE9EAE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4" y="2452687"/>
            <a:ext cx="3197013" cy="3100387"/>
          </a:xfrm>
        </p:spPr>
        <p:txBody>
          <a:bodyPr anchor="t">
            <a:normAutofit/>
          </a:bodyPr>
          <a:lstStyle/>
          <a:p>
            <a:pPr algn="ctr"/>
            <a:r>
              <a:rPr lang="en-AU" sz="3700" dirty="0">
                <a:solidFill>
                  <a:schemeClr val="bg1"/>
                </a:solidFill>
              </a:rPr>
              <a:t>IECEx </a:t>
            </a:r>
            <a:r>
              <a:rPr lang="en-GB" sz="3700" dirty="0">
                <a:solidFill>
                  <a:schemeClr val="bg1"/>
                </a:solidFill>
              </a:rPr>
              <a:t>ExMC WG15, </a:t>
            </a:r>
            <a:br>
              <a:rPr lang="en-GB" sz="3700" dirty="0">
                <a:solidFill>
                  <a:schemeClr val="bg1"/>
                </a:solidFill>
              </a:rPr>
            </a:br>
            <a:r>
              <a:rPr lang="en-GB" sz="3700" dirty="0">
                <a:solidFill>
                  <a:schemeClr val="bg1"/>
                </a:solidFill>
              </a:rPr>
              <a:t>Integration of non-electrical Standards</a:t>
            </a:r>
            <a:endParaRPr lang="en-AU" sz="3700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106267-2716-4F03-B670-B0C8119C4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116" y="537987"/>
            <a:ext cx="914400" cy="78593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C56AEF-B5FE-4144-B446-E781160D3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2600" b="1" dirty="0"/>
              <a:t>Certification to non-electrical standards</a:t>
            </a:r>
          </a:p>
          <a:p>
            <a:pPr marL="0" indent="0">
              <a:buNone/>
            </a:pPr>
            <a:r>
              <a:rPr lang="en-AU" sz="2600" b="1" dirty="0"/>
              <a:t>Status:</a:t>
            </a:r>
          </a:p>
          <a:p>
            <a:r>
              <a:rPr lang="en-GB" sz="2600" dirty="0"/>
              <a:t>ExCBs with the ISO 80079-36 and -37 in their scope: 42 ExCBs out of 60 ExCBs in the IECEx 02 Scheme</a:t>
            </a:r>
          </a:p>
          <a:p>
            <a:r>
              <a:rPr lang="en-GB" sz="2600" dirty="0"/>
              <a:t>Number of Certificates issued = 408 (can be more than one issue)</a:t>
            </a:r>
          </a:p>
          <a:p>
            <a:r>
              <a:rPr lang="en-GB" sz="2600" dirty="0"/>
              <a:t>Number of Certificates in draft = 87</a:t>
            </a:r>
          </a:p>
          <a:p>
            <a:r>
              <a:rPr lang="en-GB" sz="2600"/>
              <a:t>Number cancelled </a:t>
            </a:r>
            <a:r>
              <a:rPr lang="en-GB" sz="2600" dirty="0"/>
              <a:t>= 9</a:t>
            </a:r>
          </a:p>
          <a:p>
            <a:r>
              <a:rPr lang="en-GB" sz="2600" dirty="0"/>
              <a:t>Email discussion in WG15 and with TC 31/SC 31M about ISO/IEC 80079-38 Equipment and components in explosive atmospheres in underground mines</a:t>
            </a:r>
          </a:p>
        </p:txBody>
      </p:sp>
    </p:spTree>
    <p:extLst>
      <p:ext uri="{BB962C8B-B14F-4D97-AF65-F5344CB8AC3E}">
        <p14:creationId xmlns:p14="http://schemas.microsoft.com/office/powerpoint/2010/main" val="3619283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53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C20040-F9FA-48A2-B772-8A0AE9EAE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4" y="2452687"/>
            <a:ext cx="3197013" cy="3100387"/>
          </a:xfrm>
        </p:spPr>
        <p:txBody>
          <a:bodyPr anchor="t">
            <a:normAutofit/>
          </a:bodyPr>
          <a:lstStyle/>
          <a:p>
            <a:pPr algn="ctr"/>
            <a:r>
              <a:rPr lang="en-AU" sz="3700" dirty="0">
                <a:solidFill>
                  <a:schemeClr val="bg1"/>
                </a:solidFill>
              </a:rPr>
              <a:t>IECEx </a:t>
            </a:r>
            <a:r>
              <a:rPr lang="en-GB" sz="3700" dirty="0">
                <a:solidFill>
                  <a:schemeClr val="bg1"/>
                </a:solidFill>
              </a:rPr>
              <a:t>ExMC WG15, </a:t>
            </a:r>
            <a:br>
              <a:rPr lang="en-GB" sz="3700" dirty="0">
                <a:solidFill>
                  <a:schemeClr val="bg1"/>
                </a:solidFill>
              </a:rPr>
            </a:br>
            <a:r>
              <a:rPr lang="en-GB" sz="3700" dirty="0">
                <a:solidFill>
                  <a:schemeClr val="bg1"/>
                </a:solidFill>
              </a:rPr>
              <a:t>Integration of non-electrical Standards</a:t>
            </a:r>
            <a:endParaRPr lang="en-AU" sz="3700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106267-2716-4F03-B670-B0C8119C4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116" y="537987"/>
            <a:ext cx="914400" cy="78593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C56AEF-B5FE-4144-B446-E781160D3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Outcome of email discussions:</a:t>
            </a:r>
          </a:p>
          <a:p>
            <a:r>
              <a:rPr lang="en-A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Insufficient support to consider just issuing ExTRs to ISO/IEC 80079-38</a:t>
            </a:r>
          </a:p>
          <a:p>
            <a:r>
              <a:rPr lang="en-A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Strong support to moving forwarding as soon as possible with a revision of the standard that would allow us to issue certificates </a:t>
            </a:r>
          </a:p>
          <a:p>
            <a:r>
              <a:rPr lang="en-A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Opportunity for collaboration between IECEx ExMCWG15 and IEC SC 31M MT80079-38, this could include the options of  joint meetings and for members of WG15 joining the MT (I am already a member)</a:t>
            </a:r>
            <a:endParaRPr lang="en-AU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Next steps:</a:t>
            </a:r>
          </a:p>
          <a:p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A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will work with MT convenor and a few other experts to come up with draft revision </a:t>
            </a:r>
            <a:r>
              <a:rPr lang="en-AU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closer to our need f</a:t>
            </a:r>
            <a:r>
              <a:rPr lang="en-A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 certification</a:t>
            </a:r>
            <a:endParaRPr lang="en-AU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A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draft can be discussed by the MT and WG15, and appropriate changes made</a:t>
            </a:r>
            <a:endParaRPr lang="en-AU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A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next draft should then be ready to be used for the standard’s formal revision process to start</a:t>
            </a:r>
            <a:endParaRPr lang="en-AU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4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232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IECEx ExMC WG15,  Integration of non-electrical Standards</vt:lpstr>
      <vt:lpstr>IECEx ExMC WG15,  Integration of non-electrical Standards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IECEx ExMC WG18, Technical Revision of OD 233 </dc:title>
  <dc:creator>Jim Munro</dc:creator>
  <cp:lastModifiedBy>Jim Munro</cp:lastModifiedBy>
  <cp:revision>3</cp:revision>
  <dcterms:created xsi:type="dcterms:W3CDTF">2021-08-26T00:17:54Z</dcterms:created>
  <dcterms:modified xsi:type="dcterms:W3CDTF">2021-09-01T10:15:36Z</dcterms:modified>
</cp:coreProperties>
</file>